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0" r:id="rId2"/>
    <p:sldId id="321" r:id="rId3"/>
    <p:sldId id="288" r:id="rId4"/>
    <p:sldId id="289" r:id="rId5"/>
    <p:sldId id="290" r:id="rId6"/>
    <p:sldId id="316" r:id="rId7"/>
    <p:sldId id="317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26" r:id="rId27"/>
    <p:sldId id="318" r:id="rId28"/>
    <p:sldId id="319" r:id="rId29"/>
    <p:sldId id="327" r:id="rId30"/>
    <p:sldId id="329" r:id="rId31"/>
    <p:sldId id="328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5252" autoAdjust="0"/>
  </p:normalViewPr>
  <p:slideViewPr>
    <p:cSldViewPr>
      <p:cViewPr varScale="1">
        <p:scale>
          <a:sx n="107" d="100"/>
          <a:sy n="107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80BF-32A3-4E1F-98E5-BB729DC0E92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72F5A-7B4D-4647-8FF3-4010BA579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72F5A-7B4D-4647-8FF3-4010BA579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72F5A-7B4D-4647-8FF3-4010BA579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72F5A-7B4D-4647-8FF3-4010BA5796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29400" y="6195326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image" Target="../media/image50.png"/><Relationship Id="rId24" Type="http://schemas.openxmlformats.org/officeDocument/2006/relationships/oleObject" Target="../embeddings/oleObject37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10" Type="http://schemas.openxmlformats.org/officeDocument/2006/relationships/image" Target="../media/image40.wmf"/><Relationship Id="rId19" Type="http://schemas.openxmlformats.org/officeDocument/2006/relationships/image" Target="../media/image44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6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tms.engin.umich.edu/CTMS/index.php?aux=Home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81.png"/><Relationship Id="rId4" Type="http://schemas.openxmlformats.org/officeDocument/2006/relationships/image" Target="../media/image78.wmf"/><Relationship Id="rId9" Type="http://schemas.openxmlformats.org/officeDocument/2006/relationships/image" Target="../media/image8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3" Type="http://schemas.openxmlformats.org/officeDocument/2006/relationships/image" Target="../media/image3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 – Tumor Growth</a:t>
            </a:r>
            <a:endParaRPr lang="en-US" dirty="0"/>
          </a:p>
        </p:txBody>
      </p:sp>
      <p:pic>
        <p:nvPicPr>
          <p:cNvPr id="6" name="Picture 5" descr="AngiogenesisOverview.w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5386" y="1344351"/>
            <a:ext cx="57912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823" y="2576623"/>
            <a:ext cx="79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Tumor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931"/>
              </p:ext>
            </p:extLst>
          </p:nvPr>
        </p:nvGraphicFramePr>
        <p:xfrm>
          <a:off x="533400" y="3696586"/>
          <a:ext cx="1699736" cy="84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Equation" r:id="rId4" imgW="838200" imgH="419100" progId="Equation.DSMT4">
                  <p:embed/>
                </p:oleObj>
              </mc:Choice>
              <mc:Fallback>
                <p:oleObj name="Equation" r:id="rId4" imgW="8382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96586"/>
                        <a:ext cx="1699736" cy="849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00089"/>
              </p:ext>
            </p:extLst>
          </p:nvPr>
        </p:nvGraphicFramePr>
        <p:xfrm>
          <a:off x="515679" y="4495800"/>
          <a:ext cx="2565522" cy="48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Equation" r:id="rId6" imgW="1155199" imgH="215806" progId="Equation.DSMT4">
                  <p:embed/>
                </p:oleObj>
              </mc:Choice>
              <mc:Fallback>
                <p:oleObj name="Equation" r:id="rId6" imgW="1155199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79" y="4495800"/>
                        <a:ext cx="2565522" cy="483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276600" y="36576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p(t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tumor volume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is the carrying capacity of the endothelial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d,G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constants.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is the angiogenic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dose (input)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models endogenous inhibition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tumor, 2/3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exponent represents the conversion of the tumor volume into a tumor surface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907" y="1169581"/>
            <a:ext cx="85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System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36446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Model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232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3"/>
          <a:stretch/>
        </p:blipFill>
        <p:spPr bwMode="auto">
          <a:xfrm>
            <a:off x="123043" y="152400"/>
            <a:ext cx="8763000" cy="276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8200" y="838200"/>
            <a:ext cx="304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043" y="3048000"/>
            <a:ext cx="8501063" cy="2131956"/>
            <a:chOff x="123043" y="3581400"/>
            <a:chExt cx="8501063" cy="2131956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43" y="3581400"/>
              <a:ext cx="8501063" cy="2131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637375"/>
                </p:ext>
              </p:extLst>
            </p:nvPr>
          </p:nvGraphicFramePr>
          <p:xfrm>
            <a:off x="3429000" y="4876800"/>
            <a:ext cx="4953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6" name="Equation" r:id="rId6" imgW="291960" imgH="203040" progId="Equation.DSMT4">
                    <p:embed/>
                  </p:oleObj>
                </mc:Choice>
                <mc:Fallback>
                  <p:oleObj name="Equation" r:id="rId6" imgW="29196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4876800"/>
                          <a:ext cx="495300" cy="339725"/>
                        </a:xfrm>
                        <a:prstGeom prst="rect">
                          <a:avLst/>
                        </a:prstGeom>
                        <a:solidFill>
                          <a:srgbClr val="D9969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7486415"/>
                </p:ext>
              </p:extLst>
            </p:nvPr>
          </p:nvGraphicFramePr>
          <p:xfrm>
            <a:off x="2819400" y="3657600"/>
            <a:ext cx="2571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7" name="Equation" r:id="rId8" imgW="152280" imgH="152280" progId="Equation.DSMT4">
                    <p:embed/>
                  </p:oleObj>
                </mc:Choice>
                <mc:Fallback>
                  <p:oleObj name="Equation" r:id="rId8" imgW="152280" imgH="1522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3657600"/>
                          <a:ext cx="257175" cy="254000"/>
                        </a:xfrm>
                        <a:prstGeom prst="rect">
                          <a:avLst/>
                        </a:prstGeom>
                        <a:solidFill>
                          <a:srgbClr val="D9969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1" y="5334000"/>
            <a:ext cx="8716157" cy="12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32628"/>
              </p:ext>
            </p:extLst>
          </p:nvPr>
        </p:nvGraphicFramePr>
        <p:xfrm>
          <a:off x="3998913" y="5146286"/>
          <a:ext cx="6492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" name="Equation" r:id="rId11" imgW="406080" imgH="190440" progId="Equation.DSMT4">
                  <p:embed/>
                </p:oleObj>
              </mc:Choice>
              <mc:Fallback>
                <p:oleObj name="Equation" r:id="rId11" imgW="40608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5146286"/>
                        <a:ext cx="649287" cy="301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5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3" y="381000"/>
            <a:ext cx="8763000" cy="41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45409"/>
              </p:ext>
            </p:extLst>
          </p:nvPr>
        </p:nvGraphicFramePr>
        <p:xfrm>
          <a:off x="2941638" y="2667000"/>
          <a:ext cx="53562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" name="Equation" r:id="rId5" imgW="3352680" imgH="190440" progId="Equation.DSMT4">
                  <p:embed/>
                </p:oleObj>
              </mc:Choice>
              <mc:Fallback>
                <p:oleObj name="Equation" r:id="rId5" imgW="33526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2667000"/>
                        <a:ext cx="5356225" cy="301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82787"/>
              </p:ext>
            </p:extLst>
          </p:nvPr>
        </p:nvGraphicFramePr>
        <p:xfrm>
          <a:off x="685800" y="4988214"/>
          <a:ext cx="18240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0" name="Equation" r:id="rId7" imgW="1143000" imgH="190440" progId="Equation.DSMT4">
                  <p:embed/>
                </p:oleObj>
              </mc:Choice>
              <mc:Fallback>
                <p:oleObj name="Equation" r:id="rId7" imgW="11430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88214"/>
                        <a:ext cx="1824037" cy="300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21464"/>
              </p:ext>
            </p:extLst>
          </p:nvPr>
        </p:nvGraphicFramePr>
        <p:xfrm>
          <a:off x="3276983" y="4577631"/>
          <a:ext cx="45608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1" name="Equation" r:id="rId9" imgW="2857320" imgH="393480" progId="Equation.DSMT4">
                  <p:embed/>
                </p:oleObj>
              </mc:Choice>
              <mc:Fallback>
                <p:oleObj name="Equation" r:id="rId9" imgW="285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983" y="4577631"/>
                        <a:ext cx="4560887" cy="620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352647" y="5198344"/>
            <a:ext cx="6624210" cy="1099925"/>
            <a:chOff x="1823604" y="2911688"/>
            <a:chExt cx="6624210" cy="10999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2000" r="2000" b="25758"/>
            <a:stretch/>
          </p:blipFill>
          <p:spPr>
            <a:xfrm>
              <a:off x="1828800" y="3114675"/>
              <a:ext cx="5486400" cy="466725"/>
            </a:xfrm>
            <a:prstGeom prst="rect">
              <a:avLst/>
            </a:prstGeom>
          </p:spPr>
        </p:pic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9325224"/>
                </p:ext>
              </p:extLst>
            </p:nvPr>
          </p:nvGraphicFramePr>
          <p:xfrm>
            <a:off x="7010400" y="3429001"/>
            <a:ext cx="222250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2" name="Equation" r:id="rId12" imgW="139680" imgH="368280" progId="Equation.DSMT4">
                    <p:embed/>
                  </p:oleObj>
                </mc:Choice>
                <mc:Fallback>
                  <p:oleObj name="Equation" r:id="rId12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3429001"/>
                          <a:ext cx="222250" cy="582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2"/>
            <p:cNvSpPr/>
            <p:nvPr/>
          </p:nvSpPr>
          <p:spPr>
            <a:xfrm>
              <a:off x="1823604" y="3013501"/>
              <a:ext cx="3706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dirty="0">
                  <a:solidFill>
                    <a:prstClr val="black"/>
                  </a:solidFill>
                </a:rPr>
                <a:t>(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77200" y="3001596"/>
              <a:ext cx="3706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dirty="0" smtClean="0">
                  <a:solidFill>
                    <a:prstClr val="black"/>
                  </a:solidFill>
                </a:rPr>
                <a:t>)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7070976"/>
                </p:ext>
              </p:extLst>
            </p:nvPr>
          </p:nvGraphicFramePr>
          <p:xfrm>
            <a:off x="5334000" y="3429000"/>
            <a:ext cx="22225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3" name="Equation" r:id="rId14" imgW="139680" imgH="368280" progId="Equation.DSMT4">
                    <p:embed/>
                  </p:oleObj>
                </mc:Choice>
                <mc:Fallback>
                  <p:oleObj name="Equation" r:id="rId14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3429000"/>
                          <a:ext cx="22225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068856"/>
                </p:ext>
              </p:extLst>
            </p:nvPr>
          </p:nvGraphicFramePr>
          <p:xfrm>
            <a:off x="4454529" y="3429000"/>
            <a:ext cx="22225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4" name="Equation" r:id="rId16" imgW="139680" imgH="368280" progId="Equation.DSMT4">
                    <p:embed/>
                  </p:oleObj>
                </mc:Choice>
                <mc:Fallback>
                  <p:oleObj name="Equation" r:id="rId16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529" y="3429000"/>
                          <a:ext cx="22225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363277"/>
                </p:ext>
              </p:extLst>
            </p:nvPr>
          </p:nvGraphicFramePr>
          <p:xfrm>
            <a:off x="3200400" y="3429000"/>
            <a:ext cx="22225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5" name="Equation" r:id="rId18" imgW="139680" imgH="368280" progId="Equation.DSMT4">
                    <p:embed/>
                  </p:oleObj>
                </mc:Choice>
                <mc:Fallback>
                  <p:oleObj name="Equation" r:id="rId18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429000"/>
                          <a:ext cx="22225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3642207"/>
                </p:ext>
              </p:extLst>
            </p:nvPr>
          </p:nvGraphicFramePr>
          <p:xfrm>
            <a:off x="3959231" y="3429000"/>
            <a:ext cx="22225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6" name="Equation" r:id="rId20" imgW="139680" imgH="368280" progId="Equation.DSMT4">
                    <p:embed/>
                  </p:oleObj>
                </mc:Choice>
                <mc:Fallback>
                  <p:oleObj name="Equation" r:id="rId20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231" y="3429000"/>
                          <a:ext cx="22225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4125669"/>
                </p:ext>
              </p:extLst>
            </p:nvPr>
          </p:nvGraphicFramePr>
          <p:xfrm>
            <a:off x="3376002" y="3429000"/>
            <a:ext cx="22225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7" name="Equation" r:id="rId22" imgW="139680" imgH="368280" progId="Equation.DSMT4">
                    <p:embed/>
                  </p:oleObj>
                </mc:Choice>
                <mc:Fallback>
                  <p:oleObj name="Equation" r:id="rId22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002" y="3429000"/>
                          <a:ext cx="22225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643193"/>
                </p:ext>
              </p:extLst>
            </p:nvPr>
          </p:nvGraphicFramePr>
          <p:xfrm>
            <a:off x="3636815" y="3429000"/>
            <a:ext cx="22225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8" name="Equation" r:id="rId24" imgW="139680" imgH="368280" progId="Equation.DSMT4">
                    <p:embed/>
                  </p:oleObj>
                </mc:Choice>
                <mc:Fallback>
                  <p:oleObj name="Equation" r:id="rId24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815" y="3429000"/>
                          <a:ext cx="22225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076104"/>
                </p:ext>
              </p:extLst>
            </p:nvPr>
          </p:nvGraphicFramePr>
          <p:xfrm>
            <a:off x="3048000" y="3429001"/>
            <a:ext cx="222250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9" name="Equation" r:id="rId26" imgW="139680" imgH="368280" progId="Equation.DSMT4">
                    <p:embed/>
                  </p:oleObj>
                </mc:Choice>
                <mc:Fallback>
                  <p:oleObj name="Equation" r:id="rId26" imgW="139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3429001"/>
                          <a:ext cx="222250" cy="582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ight Arrow 41"/>
            <p:cNvSpPr/>
            <p:nvPr/>
          </p:nvSpPr>
          <p:spPr>
            <a:xfrm rot="10800000">
              <a:off x="2880014" y="2911688"/>
              <a:ext cx="342897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87872" y="3382634"/>
              <a:ext cx="106679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6"/>
          <a:stretch/>
        </p:blipFill>
        <p:spPr bwMode="auto">
          <a:xfrm>
            <a:off x="228600" y="685801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89345"/>
              </p:ext>
            </p:extLst>
          </p:nvPr>
        </p:nvGraphicFramePr>
        <p:xfrm>
          <a:off x="1219200" y="1611313"/>
          <a:ext cx="24558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4" imgW="1536480" imgH="444240" progId="Equation.DSMT4">
                  <p:embed/>
                </p:oleObj>
              </mc:Choice>
              <mc:Fallback>
                <p:oleObj name="Equation" r:id="rId4" imgW="153648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11313"/>
                        <a:ext cx="2455862" cy="703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61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"/>
          <a:stretch/>
        </p:blipFill>
        <p:spPr bwMode="auto">
          <a:xfrm>
            <a:off x="152400" y="609600"/>
            <a:ext cx="8881544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38132"/>
              </p:ext>
            </p:extLst>
          </p:nvPr>
        </p:nvGraphicFramePr>
        <p:xfrm>
          <a:off x="3810000" y="1371600"/>
          <a:ext cx="257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Equation" r:id="rId4" imgW="152280" imgH="152280" progId="Equation.DSMT4">
                  <p:embed/>
                </p:oleObj>
              </mc:Choice>
              <mc:Fallback>
                <p:oleObj name="Equation" r:id="rId4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257175" cy="254000"/>
                      </a:xfrm>
                      <a:prstGeom prst="rect">
                        <a:avLst/>
                      </a:prstGeom>
                      <a:solidFill>
                        <a:srgbClr val="D9969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194720"/>
              </p:ext>
            </p:extLst>
          </p:nvPr>
        </p:nvGraphicFramePr>
        <p:xfrm>
          <a:off x="4335997" y="1371600"/>
          <a:ext cx="257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997" y="1371600"/>
                        <a:ext cx="257175" cy="254000"/>
                      </a:xfrm>
                      <a:prstGeom prst="rect">
                        <a:avLst/>
                      </a:prstGeom>
                      <a:solidFill>
                        <a:srgbClr val="D9969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22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4"/>
          <a:stretch/>
        </p:blipFill>
        <p:spPr bwMode="auto">
          <a:xfrm>
            <a:off x="1" y="838200"/>
            <a:ext cx="89916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49327"/>
              </p:ext>
            </p:extLst>
          </p:nvPr>
        </p:nvGraphicFramePr>
        <p:xfrm>
          <a:off x="3339307" y="509994"/>
          <a:ext cx="23129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4" imgW="1447560" imgH="190440" progId="Equation.DSMT4">
                  <p:embed/>
                </p:oleObj>
              </mc:Choice>
              <mc:Fallback>
                <p:oleObj name="Equation" r:id="rId4" imgW="1447560" imgH="1904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307" y="509994"/>
                        <a:ext cx="2312987" cy="301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2362200"/>
            <a:ext cx="990599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" y="1066800"/>
            <a:ext cx="8699309" cy="472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" y="5609108"/>
            <a:ext cx="9072349" cy="94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0"/>
          <a:stretch/>
        </p:blipFill>
        <p:spPr bwMode="auto">
          <a:xfrm>
            <a:off x="87600" y="152400"/>
            <a:ext cx="8991600" cy="7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19812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"/>
          <a:stretch/>
        </p:blipFill>
        <p:spPr bwMode="auto">
          <a:xfrm>
            <a:off x="65567" y="457200"/>
            <a:ext cx="897210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 bwMode="auto">
          <a:xfrm>
            <a:off x="147083" y="3657600"/>
            <a:ext cx="8809073" cy="207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1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/>
          <a:stretch/>
        </p:blipFill>
        <p:spPr bwMode="auto">
          <a:xfrm>
            <a:off x="1" y="1119188"/>
            <a:ext cx="91440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6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 bwMode="auto">
          <a:xfrm>
            <a:off x="233326" y="381000"/>
            <a:ext cx="8919534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52400"/>
            <a:ext cx="5029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be used to analyze the existence and uniqueness of solutions to some nonlinear differential equations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8300" y="3976687"/>
            <a:ext cx="3581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only one </a:t>
            </a:r>
            <a:r>
              <a:rPr lang="en-US" dirty="0" smtClean="0">
                <a:sym typeface="Symbol"/>
              </a:rPr>
              <a:t></a:t>
            </a:r>
            <a:r>
              <a:rPr lang="en-US" dirty="0" smtClean="0"/>
              <a:t> for any </a:t>
            </a:r>
            <a:r>
              <a:rPr lang="en-US" dirty="0" err="1" smtClean="0"/>
              <a:t>x,y</a:t>
            </a:r>
            <a:r>
              <a:rPr lang="en-US" dirty="0" smtClean="0"/>
              <a:t>, i.e. doesn’t have to hold for every </a:t>
            </a:r>
            <a:r>
              <a:rPr lang="en-US" dirty="0">
                <a:sym typeface="Symbol"/>
              </a:rPr>
              <a:t></a:t>
            </a:r>
            <a:r>
              <a:rPr lang="en-US" dirty="0"/>
              <a:t> </a:t>
            </a:r>
            <a:r>
              <a:rPr lang="en-US" dirty="0" smtClean="0"/>
              <a:t>less than 1.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H="1" flipV="1">
            <a:off x="6705600" y="1981200"/>
            <a:ext cx="533400" cy="1995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98003" y="4017005"/>
            <a:ext cx="2805" cy="2819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8275" y="6226805"/>
            <a:ext cx="2971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470404" y="5922005"/>
            <a:ext cx="2234397" cy="566410"/>
            <a:chOff x="3987201" y="5638800"/>
            <a:chExt cx="2529671" cy="566410"/>
          </a:xfrm>
        </p:grpSpPr>
        <p:sp>
          <p:nvSpPr>
            <p:cNvPr id="13" name="TextBox 12"/>
            <p:cNvSpPr txBox="1"/>
            <p:nvPr/>
          </p:nvSpPr>
          <p:spPr>
            <a:xfrm>
              <a:off x="3987201" y="5638800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[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1598" y="5681990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]</a:t>
              </a:r>
              <a:endParaRPr lang="en-US" sz="28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574397" y="3797564"/>
            <a:ext cx="0" cy="2438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2517" y="6260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4801" y="6314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85136" y="6469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8018587" y="4652209"/>
            <a:ext cx="2250827" cy="566410"/>
            <a:chOff x="3987201" y="5638800"/>
            <a:chExt cx="2548272" cy="566410"/>
          </a:xfrm>
        </p:grpSpPr>
        <p:sp>
          <p:nvSpPr>
            <p:cNvPr id="20" name="TextBox 19"/>
            <p:cNvSpPr txBox="1"/>
            <p:nvPr/>
          </p:nvSpPr>
          <p:spPr>
            <a:xfrm>
              <a:off x="3987201" y="5638800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[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02995" y="5681990"/>
              <a:ext cx="332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68718" y="4019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608636" y="4982796"/>
            <a:ext cx="1988288" cy="1265274"/>
          </a:xfrm>
          <a:custGeom>
            <a:avLst/>
            <a:gdLst>
              <a:gd name="connsiteX0" fmla="*/ 0 w 1988288"/>
              <a:gd name="connsiteY0" fmla="*/ 1265274 h 1265274"/>
              <a:gd name="connsiteX1" fmla="*/ 63795 w 1988288"/>
              <a:gd name="connsiteY1" fmla="*/ 1254642 h 1265274"/>
              <a:gd name="connsiteX2" fmla="*/ 202018 w 1988288"/>
              <a:gd name="connsiteY2" fmla="*/ 1212111 h 1265274"/>
              <a:gd name="connsiteX3" fmla="*/ 287079 w 1988288"/>
              <a:gd name="connsiteY3" fmla="*/ 1137683 h 1265274"/>
              <a:gd name="connsiteX4" fmla="*/ 318976 w 1988288"/>
              <a:gd name="connsiteY4" fmla="*/ 1105786 h 1265274"/>
              <a:gd name="connsiteX5" fmla="*/ 435934 w 1988288"/>
              <a:gd name="connsiteY5" fmla="*/ 1041990 h 1265274"/>
              <a:gd name="connsiteX6" fmla="*/ 457200 w 1988288"/>
              <a:gd name="connsiteY6" fmla="*/ 1020725 h 1265274"/>
              <a:gd name="connsiteX7" fmla="*/ 520995 w 1988288"/>
              <a:gd name="connsiteY7" fmla="*/ 999460 h 1265274"/>
              <a:gd name="connsiteX8" fmla="*/ 563525 w 1988288"/>
              <a:gd name="connsiteY8" fmla="*/ 978195 h 1265274"/>
              <a:gd name="connsiteX9" fmla="*/ 659218 w 1988288"/>
              <a:gd name="connsiteY9" fmla="*/ 935665 h 1265274"/>
              <a:gd name="connsiteX10" fmla="*/ 733646 w 1988288"/>
              <a:gd name="connsiteY10" fmla="*/ 914400 h 1265274"/>
              <a:gd name="connsiteX11" fmla="*/ 818707 w 1988288"/>
              <a:gd name="connsiteY11" fmla="*/ 882502 h 1265274"/>
              <a:gd name="connsiteX12" fmla="*/ 882502 w 1988288"/>
              <a:gd name="connsiteY12" fmla="*/ 839972 h 1265274"/>
              <a:gd name="connsiteX13" fmla="*/ 1095153 w 1988288"/>
              <a:gd name="connsiteY13" fmla="*/ 786809 h 1265274"/>
              <a:gd name="connsiteX14" fmla="*/ 1127051 w 1988288"/>
              <a:gd name="connsiteY14" fmla="*/ 776176 h 1265274"/>
              <a:gd name="connsiteX15" fmla="*/ 1244009 w 1988288"/>
              <a:gd name="connsiteY15" fmla="*/ 723014 h 1265274"/>
              <a:gd name="connsiteX16" fmla="*/ 1307804 w 1988288"/>
              <a:gd name="connsiteY16" fmla="*/ 669851 h 1265274"/>
              <a:gd name="connsiteX17" fmla="*/ 1371600 w 1988288"/>
              <a:gd name="connsiteY17" fmla="*/ 627321 h 1265274"/>
              <a:gd name="connsiteX18" fmla="*/ 1435395 w 1988288"/>
              <a:gd name="connsiteY18" fmla="*/ 595423 h 1265274"/>
              <a:gd name="connsiteX19" fmla="*/ 1467293 w 1988288"/>
              <a:gd name="connsiteY19" fmla="*/ 552893 h 1265274"/>
              <a:gd name="connsiteX20" fmla="*/ 1531088 w 1988288"/>
              <a:gd name="connsiteY20" fmla="*/ 489097 h 1265274"/>
              <a:gd name="connsiteX21" fmla="*/ 1552353 w 1988288"/>
              <a:gd name="connsiteY21" fmla="*/ 457200 h 1265274"/>
              <a:gd name="connsiteX22" fmla="*/ 1594883 w 1988288"/>
              <a:gd name="connsiteY22" fmla="*/ 435935 h 1265274"/>
              <a:gd name="connsiteX23" fmla="*/ 1637414 w 1988288"/>
              <a:gd name="connsiteY23" fmla="*/ 404037 h 1265274"/>
              <a:gd name="connsiteX24" fmla="*/ 1679944 w 1988288"/>
              <a:gd name="connsiteY24" fmla="*/ 340242 h 1265274"/>
              <a:gd name="connsiteX25" fmla="*/ 1711841 w 1988288"/>
              <a:gd name="connsiteY25" fmla="*/ 318976 h 1265274"/>
              <a:gd name="connsiteX26" fmla="*/ 1765004 w 1988288"/>
              <a:gd name="connsiteY26" fmla="*/ 265814 h 1265274"/>
              <a:gd name="connsiteX27" fmla="*/ 1807534 w 1988288"/>
              <a:gd name="connsiteY27" fmla="*/ 223283 h 1265274"/>
              <a:gd name="connsiteX28" fmla="*/ 1828800 w 1988288"/>
              <a:gd name="connsiteY28" fmla="*/ 202018 h 1265274"/>
              <a:gd name="connsiteX29" fmla="*/ 1881962 w 1988288"/>
              <a:gd name="connsiteY29" fmla="*/ 127590 h 1265274"/>
              <a:gd name="connsiteX30" fmla="*/ 1903227 w 1988288"/>
              <a:gd name="connsiteY30" fmla="*/ 95693 h 1265274"/>
              <a:gd name="connsiteX31" fmla="*/ 1967023 w 1988288"/>
              <a:gd name="connsiteY31" fmla="*/ 63795 h 1265274"/>
              <a:gd name="connsiteX32" fmla="*/ 1988288 w 1988288"/>
              <a:gd name="connsiteY32" fmla="*/ 0 h 12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8288" h="1265274">
                <a:moveTo>
                  <a:pt x="0" y="1265274"/>
                </a:moveTo>
                <a:cubicBezTo>
                  <a:pt x="21265" y="1261730"/>
                  <a:pt x="42880" y="1259871"/>
                  <a:pt x="63795" y="1254642"/>
                </a:cubicBezTo>
                <a:cubicBezTo>
                  <a:pt x="110621" y="1242935"/>
                  <a:pt x="156290" y="1227354"/>
                  <a:pt x="202018" y="1212111"/>
                </a:cubicBezTo>
                <a:cubicBezTo>
                  <a:pt x="260588" y="1168185"/>
                  <a:pt x="232018" y="1192744"/>
                  <a:pt x="287079" y="1137683"/>
                </a:cubicBezTo>
                <a:cubicBezTo>
                  <a:pt x="297711" y="1127051"/>
                  <a:pt x="305527" y="1112510"/>
                  <a:pt x="318976" y="1105786"/>
                </a:cubicBezTo>
                <a:cubicBezTo>
                  <a:pt x="359117" y="1085716"/>
                  <a:pt x="398128" y="1067194"/>
                  <a:pt x="435934" y="1041990"/>
                </a:cubicBezTo>
                <a:cubicBezTo>
                  <a:pt x="444275" y="1036429"/>
                  <a:pt x="448234" y="1025208"/>
                  <a:pt x="457200" y="1020725"/>
                </a:cubicBezTo>
                <a:cubicBezTo>
                  <a:pt x="477249" y="1010701"/>
                  <a:pt x="500183" y="1007785"/>
                  <a:pt x="520995" y="999460"/>
                </a:cubicBezTo>
                <a:cubicBezTo>
                  <a:pt x="535711" y="993573"/>
                  <a:pt x="549134" y="984837"/>
                  <a:pt x="563525" y="978195"/>
                </a:cubicBezTo>
                <a:cubicBezTo>
                  <a:pt x="595218" y="963567"/>
                  <a:pt x="626997" y="949090"/>
                  <a:pt x="659218" y="935665"/>
                </a:cubicBezTo>
                <a:cubicBezTo>
                  <a:pt x="700187" y="918594"/>
                  <a:pt x="686490" y="930118"/>
                  <a:pt x="733646" y="914400"/>
                </a:cubicBezTo>
                <a:cubicBezTo>
                  <a:pt x="762374" y="904824"/>
                  <a:pt x="791622" y="896044"/>
                  <a:pt x="818707" y="882502"/>
                </a:cubicBezTo>
                <a:cubicBezTo>
                  <a:pt x="841566" y="871072"/>
                  <a:pt x="857357" y="844544"/>
                  <a:pt x="882502" y="839972"/>
                </a:cubicBezTo>
                <a:cubicBezTo>
                  <a:pt x="1032539" y="812693"/>
                  <a:pt x="961870" y="831237"/>
                  <a:pt x="1095153" y="786809"/>
                </a:cubicBezTo>
                <a:cubicBezTo>
                  <a:pt x="1105786" y="783265"/>
                  <a:pt x="1116749" y="780591"/>
                  <a:pt x="1127051" y="776176"/>
                </a:cubicBezTo>
                <a:cubicBezTo>
                  <a:pt x="1132390" y="773888"/>
                  <a:pt x="1226462" y="735297"/>
                  <a:pt x="1244009" y="723014"/>
                </a:cubicBezTo>
                <a:cubicBezTo>
                  <a:pt x="1266686" y="707140"/>
                  <a:pt x="1285659" y="686460"/>
                  <a:pt x="1307804" y="669851"/>
                </a:cubicBezTo>
                <a:cubicBezTo>
                  <a:pt x="1328250" y="654516"/>
                  <a:pt x="1350335" y="641498"/>
                  <a:pt x="1371600" y="627321"/>
                </a:cubicBezTo>
                <a:cubicBezTo>
                  <a:pt x="1423482" y="592734"/>
                  <a:pt x="1385207" y="645610"/>
                  <a:pt x="1435395" y="595423"/>
                </a:cubicBezTo>
                <a:cubicBezTo>
                  <a:pt x="1447926" y="582893"/>
                  <a:pt x="1455438" y="566065"/>
                  <a:pt x="1467293" y="552893"/>
                </a:cubicBezTo>
                <a:cubicBezTo>
                  <a:pt x="1487411" y="530540"/>
                  <a:pt x="1514406" y="514120"/>
                  <a:pt x="1531088" y="489097"/>
                </a:cubicBezTo>
                <a:cubicBezTo>
                  <a:pt x="1538176" y="478465"/>
                  <a:pt x="1542536" y="465381"/>
                  <a:pt x="1552353" y="457200"/>
                </a:cubicBezTo>
                <a:cubicBezTo>
                  <a:pt x="1564529" y="447053"/>
                  <a:pt x="1581442" y="444335"/>
                  <a:pt x="1594883" y="435935"/>
                </a:cubicBezTo>
                <a:cubicBezTo>
                  <a:pt x="1609911" y="426543"/>
                  <a:pt x="1623237" y="414670"/>
                  <a:pt x="1637414" y="404037"/>
                </a:cubicBezTo>
                <a:lnTo>
                  <a:pt x="1679944" y="340242"/>
                </a:lnTo>
                <a:cubicBezTo>
                  <a:pt x="1687032" y="329609"/>
                  <a:pt x="1702224" y="327391"/>
                  <a:pt x="1711841" y="318976"/>
                </a:cubicBezTo>
                <a:cubicBezTo>
                  <a:pt x="1730701" y="302473"/>
                  <a:pt x="1747283" y="283535"/>
                  <a:pt x="1765004" y="265814"/>
                </a:cubicBezTo>
                <a:lnTo>
                  <a:pt x="1807534" y="223283"/>
                </a:lnTo>
                <a:cubicBezTo>
                  <a:pt x="1814623" y="216194"/>
                  <a:pt x="1823239" y="210359"/>
                  <a:pt x="1828800" y="202018"/>
                </a:cubicBezTo>
                <a:cubicBezTo>
                  <a:pt x="1878915" y="126847"/>
                  <a:pt x="1816022" y="219908"/>
                  <a:pt x="1881962" y="127590"/>
                </a:cubicBezTo>
                <a:cubicBezTo>
                  <a:pt x="1889389" y="117192"/>
                  <a:pt x="1894191" y="104729"/>
                  <a:pt x="1903227" y="95693"/>
                </a:cubicBezTo>
                <a:cubicBezTo>
                  <a:pt x="1923838" y="75082"/>
                  <a:pt x="1941080" y="72443"/>
                  <a:pt x="1967023" y="63795"/>
                </a:cubicBezTo>
                <a:lnTo>
                  <a:pt x="1988288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608635" y="4015233"/>
            <a:ext cx="1988067" cy="2232837"/>
          </a:xfrm>
          <a:custGeom>
            <a:avLst/>
            <a:gdLst>
              <a:gd name="connsiteX0" fmla="*/ 0 w 1935125"/>
              <a:gd name="connsiteY0" fmla="*/ 2232837 h 2232837"/>
              <a:gd name="connsiteX1" fmla="*/ 361507 w 1935125"/>
              <a:gd name="connsiteY1" fmla="*/ 2030819 h 2232837"/>
              <a:gd name="connsiteX2" fmla="*/ 425302 w 1935125"/>
              <a:gd name="connsiteY2" fmla="*/ 1977656 h 2232837"/>
              <a:gd name="connsiteX3" fmla="*/ 584790 w 1935125"/>
              <a:gd name="connsiteY3" fmla="*/ 1860698 h 2232837"/>
              <a:gd name="connsiteX4" fmla="*/ 659218 w 1935125"/>
              <a:gd name="connsiteY4" fmla="*/ 1796902 h 2232837"/>
              <a:gd name="connsiteX5" fmla="*/ 701749 w 1935125"/>
              <a:gd name="connsiteY5" fmla="*/ 1765005 h 2232837"/>
              <a:gd name="connsiteX6" fmla="*/ 733646 w 1935125"/>
              <a:gd name="connsiteY6" fmla="*/ 1722474 h 2232837"/>
              <a:gd name="connsiteX7" fmla="*/ 765544 w 1935125"/>
              <a:gd name="connsiteY7" fmla="*/ 1541721 h 2232837"/>
              <a:gd name="connsiteX8" fmla="*/ 797442 w 1935125"/>
              <a:gd name="connsiteY8" fmla="*/ 1520456 h 2232837"/>
              <a:gd name="connsiteX9" fmla="*/ 818707 w 1935125"/>
              <a:gd name="connsiteY9" fmla="*/ 1488558 h 2232837"/>
              <a:gd name="connsiteX10" fmla="*/ 839972 w 1935125"/>
              <a:gd name="connsiteY10" fmla="*/ 1414130 h 2232837"/>
              <a:gd name="connsiteX11" fmla="*/ 882502 w 1935125"/>
              <a:gd name="connsiteY11" fmla="*/ 1329070 h 2232837"/>
              <a:gd name="connsiteX12" fmla="*/ 903767 w 1935125"/>
              <a:gd name="connsiteY12" fmla="*/ 1297172 h 2232837"/>
              <a:gd name="connsiteX13" fmla="*/ 925032 w 1935125"/>
              <a:gd name="connsiteY13" fmla="*/ 1244009 h 2232837"/>
              <a:gd name="connsiteX14" fmla="*/ 1020725 w 1935125"/>
              <a:gd name="connsiteY14" fmla="*/ 1127051 h 2232837"/>
              <a:gd name="connsiteX15" fmla="*/ 1137683 w 1935125"/>
              <a:gd name="connsiteY15" fmla="*/ 1020725 h 2232837"/>
              <a:gd name="connsiteX16" fmla="*/ 1158949 w 1935125"/>
              <a:gd name="connsiteY16" fmla="*/ 978195 h 2232837"/>
              <a:gd name="connsiteX17" fmla="*/ 1286539 w 1935125"/>
              <a:gd name="connsiteY17" fmla="*/ 861237 h 2232837"/>
              <a:gd name="connsiteX18" fmla="*/ 1360967 w 1935125"/>
              <a:gd name="connsiteY18" fmla="*/ 744279 h 2232837"/>
              <a:gd name="connsiteX19" fmla="*/ 1424762 w 1935125"/>
              <a:gd name="connsiteY19" fmla="*/ 680484 h 2232837"/>
              <a:gd name="connsiteX20" fmla="*/ 1499190 w 1935125"/>
              <a:gd name="connsiteY20" fmla="*/ 563525 h 2232837"/>
              <a:gd name="connsiteX21" fmla="*/ 1520455 w 1935125"/>
              <a:gd name="connsiteY21" fmla="*/ 531628 h 2232837"/>
              <a:gd name="connsiteX22" fmla="*/ 1562986 w 1935125"/>
              <a:gd name="connsiteY22" fmla="*/ 446567 h 2232837"/>
              <a:gd name="connsiteX23" fmla="*/ 1594883 w 1935125"/>
              <a:gd name="connsiteY23" fmla="*/ 435935 h 2232837"/>
              <a:gd name="connsiteX24" fmla="*/ 1637414 w 1935125"/>
              <a:gd name="connsiteY24" fmla="*/ 350874 h 2232837"/>
              <a:gd name="connsiteX25" fmla="*/ 1648046 w 1935125"/>
              <a:gd name="connsiteY25" fmla="*/ 308344 h 2232837"/>
              <a:gd name="connsiteX26" fmla="*/ 1679944 w 1935125"/>
              <a:gd name="connsiteY26" fmla="*/ 276446 h 2232837"/>
              <a:gd name="connsiteX27" fmla="*/ 1733107 w 1935125"/>
              <a:gd name="connsiteY27" fmla="*/ 233916 h 2232837"/>
              <a:gd name="connsiteX28" fmla="*/ 1765004 w 1935125"/>
              <a:gd name="connsiteY28" fmla="*/ 180753 h 2232837"/>
              <a:gd name="connsiteX29" fmla="*/ 1775637 w 1935125"/>
              <a:gd name="connsiteY29" fmla="*/ 148856 h 2232837"/>
              <a:gd name="connsiteX30" fmla="*/ 1892595 w 1935125"/>
              <a:gd name="connsiteY30" fmla="*/ 53163 h 2232837"/>
              <a:gd name="connsiteX31" fmla="*/ 1935125 w 1935125"/>
              <a:gd name="connsiteY31" fmla="*/ 0 h 22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5125" h="2232837">
                <a:moveTo>
                  <a:pt x="0" y="2232837"/>
                </a:moveTo>
                <a:lnTo>
                  <a:pt x="361507" y="2030819"/>
                </a:lnTo>
                <a:cubicBezTo>
                  <a:pt x="385671" y="2017316"/>
                  <a:pt x="403284" y="1994432"/>
                  <a:pt x="425302" y="1977656"/>
                </a:cubicBezTo>
                <a:cubicBezTo>
                  <a:pt x="477741" y="1937702"/>
                  <a:pt x="532624" y="1901008"/>
                  <a:pt x="584790" y="1860698"/>
                </a:cubicBezTo>
                <a:cubicBezTo>
                  <a:pt x="610646" y="1840718"/>
                  <a:pt x="633928" y="1817594"/>
                  <a:pt x="659218" y="1796902"/>
                </a:cubicBezTo>
                <a:cubicBezTo>
                  <a:pt x="672933" y="1785680"/>
                  <a:pt x="689218" y="1777536"/>
                  <a:pt x="701749" y="1765005"/>
                </a:cubicBezTo>
                <a:cubicBezTo>
                  <a:pt x="714280" y="1752474"/>
                  <a:pt x="723014" y="1736651"/>
                  <a:pt x="733646" y="1722474"/>
                </a:cubicBezTo>
                <a:cubicBezTo>
                  <a:pt x="737874" y="1663289"/>
                  <a:pt x="718565" y="1588700"/>
                  <a:pt x="765544" y="1541721"/>
                </a:cubicBezTo>
                <a:cubicBezTo>
                  <a:pt x="774580" y="1532685"/>
                  <a:pt x="786809" y="1527544"/>
                  <a:pt x="797442" y="1520456"/>
                </a:cubicBezTo>
                <a:cubicBezTo>
                  <a:pt x="804530" y="1509823"/>
                  <a:pt x="812992" y="1499988"/>
                  <a:pt x="818707" y="1488558"/>
                </a:cubicBezTo>
                <a:cubicBezTo>
                  <a:pt x="836780" y="1452411"/>
                  <a:pt x="822944" y="1454998"/>
                  <a:pt x="839972" y="1414130"/>
                </a:cubicBezTo>
                <a:cubicBezTo>
                  <a:pt x="852164" y="1384869"/>
                  <a:pt x="867322" y="1356899"/>
                  <a:pt x="882502" y="1329070"/>
                </a:cubicBezTo>
                <a:cubicBezTo>
                  <a:pt x="888621" y="1317852"/>
                  <a:pt x="898052" y="1308602"/>
                  <a:pt x="903767" y="1297172"/>
                </a:cubicBezTo>
                <a:cubicBezTo>
                  <a:pt x="912302" y="1280101"/>
                  <a:pt x="915763" y="1260693"/>
                  <a:pt x="925032" y="1244009"/>
                </a:cubicBezTo>
                <a:cubicBezTo>
                  <a:pt x="937979" y="1220704"/>
                  <a:pt x="1016492" y="1131284"/>
                  <a:pt x="1020725" y="1127051"/>
                </a:cubicBezTo>
                <a:cubicBezTo>
                  <a:pt x="1071886" y="1075890"/>
                  <a:pt x="1093817" y="1077124"/>
                  <a:pt x="1137683" y="1020725"/>
                </a:cubicBezTo>
                <a:cubicBezTo>
                  <a:pt x="1147414" y="1008214"/>
                  <a:pt x="1148346" y="989976"/>
                  <a:pt x="1158949" y="978195"/>
                </a:cubicBezTo>
                <a:cubicBezTo>
                  <a:pt x="1210046" y="921421"/>
                  <a:pt x="1242758" y="919611"/>
                  <a:pt x="1286539" y="861237"/>
                </a:cubicBezTo>
                <a:cubicBezTo>
                  <a:pt x="1314265" y="824269"/>
                  <a:pt x="1328291" y="776955"/>
                  <a:pt x="1360967" y="744279"/>
                </a:cubicBezTo>
                <a:cubicBezTo>
                  <a:pt x="1382232" y="723014"/>
                  <a:pt x="1404644" y="702837"/>
                  <a:pt x="1424762" y="680484"/>
                </a:cubicBezTo>
                <a:cubicBezTo>
                  <a:pt x="1458962" y="642484"/>
                  <a:pt x="1471800" y="609174"/>
                  <a:pt x="1499190" y="563525"/>
                </a:cubicBezTo>
                <a:cubicBezTo>
                  <a:pt x="1505765" y="552567"/>
                  <a:pt x="1514740" y="543057"/>
                  <a:pt x="1520455" y="531628"/>
                </a:cubicBezTo>
                <a:cubicBezTo>
                  <a:pt x="1529552" y="513435"/>
                  <a:pt x="1542459" y="462988"/>
                  <a:pt x="1562986" y="446567"/>
                </a:cubicBezTo>
                <a:cubicBezTo>
                  <a:pt x="1571737" y="439566"/>
                  <a:pt x="1584251" y="439479"/>
                  <a:pt x="1594883" y="435935"/>
                </a:cubicBezTo>
                <a:cubicBezTo>
                  <a:pt x="1620993" y="331498"/>
                  <a:pt x="1583191" y="459321"/>
                  <a:pt x="1637414" y="350874"/>
                </a:cubicBezTo>
                <a:cubicBezTo>
                  <a:pt x="1643949" y="337804"/>
                  <a:pt x="1640796" y="321032"/>
                  <a:pt x="1648046" y="308344"/>
                </a:cubicBezTo>
                <a:cubicBezTo>
                  <a:pt x="1655506" y="295288"/>
                  <a:pt x="1670318" y="287998"/>
                  <a:pt x="1679944" y="276446"/>
                </a:cubicBezTo>
                <a:cubicBezTo>
                  <a:pt x="1716939" y="232052"/>
                  <a:pt x="1680743" y="251371"/>
                  <a:pt x="1733107" y="233916"/>
                </a:cubicBezTo>
                <a:cubicBezTo>
                  <a:pt x="1743739" y="216195"/>
                  <a:pt x="1755762" y="199237"/>
                  <a:pt x="1765004" y="180753"/>
                </a:cubicBezTo>
                <a:cubicBezTo>
                  <a:pt x="1770016" y="170729"/>
                  <a:pt x="1768540" y="157530"/>
                  <a:pt x="1775637" y="148856"/>
                </a:cubicBezTo>
                <a:cubicBezTo>
                  <a:pt x="1845378" y="63618"/>
                  <a:pt x="1829154" y="74309"/>
                  <a:pt x="1892595" y="53163"/>
                </a:cubicBezTo>
                <a:cubicBezTo>
                  <a:pt x="1919420" y="12924"/>
                  <a:pt x="1904824" y="30301"/>
                  <a:pt x="193512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607529" y="4242216"/>
            <a:ext cx="1971673" cy="20314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rot="16200000">
            <a:off x="491295" y="4995106"/>
            <a:ext cx="2174625" cy="566411"/>
            <a:chOff x="3987201" y="5638800"/>
            <a:chExt cx="2548330" cy="566411"/>
          </a:xfrm>
        </p:grpSpPr>
        <p:sp>
          <p:nvSpPr>
            <p:cNvPr id="29" name="TextBox 28"/>
            <p:cNvSpPr txBox="1"/>
            <p:nvPr/>
          </p:nvSpPr>
          <p:spPr>
            <a:xfrm>
              <a:off x="3987201" y="5638800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[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02934" y="5681991"/>
              <a:ext cx="332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90600" y="3810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581400" y="3886200"/>
            <a:ext cx="609600" cy="15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V="1">
            <a:off x="4267200" y="3657600"/>
            <a:ext cx="30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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4648200"/>
            <a:ext cx="30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</a:t>
            </a: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81400" y="4876800"/>
            <a:ext cx="609600" cy="15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2743200" y="3048000"/>
            <a:ext cx="0" cy="2438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2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" y="533400"/>
            <a:ext cx="8991600" cy="358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43000" y="1524000"/>
            <a:ext cx="39624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1295400"/>
            <a:ext cx="1333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Fixed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0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 – Tumor Growth</a:t>
            </a:r>
          </a:p>
        </p:txBody>
      </p:sp>
      <p:pic>
        <p:nvPicPr>
          <p:cNvPr id="3" name="Picture 2" descr="CLControl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286000"/>
            <a:ext cx="493712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679" y="1524000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Control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92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"/>
          <a:stretch/>
        </p:blipFill>
        <p:spPr bwMode="auto">
          <a:xfrm>
            <a:off x="28353" y="838200"/>
            <a:ext cx="9048307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2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3813"/>
          <a:stretch/>
        </p:blipFill>
        <p:spPr bwMode="auto">
          <a:xfrm>
            <a:off x="35442" y="990600"/>
            <a:ext cx="899514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115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2"/>
          <a:stretch/>
        </p:blipFill>
        <p:spPr bwMode="auto">
          <a:xfrm>
            <a:off x="35442" y="1143000"/>
            <a:ext cx="8991600" cy="41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6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5576"/>
          <a:stretch/>
        </p:blipFill>
        <p:spPr bwMode="auto">
          <a:xfrm>
            <a:off x="152400" y="838200"/>
            <a:ext cx="8807302" cy="360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3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15400" cy="474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7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"/>
          <a:stretch/>
        </p:blipFill>
        <p:spPr bwMode="auto">
          <a:xfrm>
            <a:off x="142874" y="304800"/>
            <a:ext cx="8589335" cy="443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4" y="4320363"/>
            <a:ext cx="8589335" cy="186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0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15835" r="5576"/>
          <a:stretch/>
        </p:blipFill>
        <p:spPr bwMode="auto">
          <a:xfrm>
            <a:off x="228600" y="990600"/>
            <a:ext cx="8458200" cy="29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123890"/>
            <a:ext cx="2438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Global</a:t>
            </a:r>
            <a:endParaRPr lang="en-US" sz="20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42300"/>
              </p:ext>
            </p:extLst>
          </p:nvPr>
        </p:nvGraphicFramePr>
        <p:xfrm>
          <a:off x="6553200" y="2590800"/>
          <a:ext cx="198388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4" imgW="977760" imgH="228600" progId="Equation.DSMT4">
                  <p:embed/>
                </p:oleObj>
              </mc:Choice>
              <mc:Fallback>
                <p:oleObj name="Equation" r:id="rId4" imgW="9777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3883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92021"/>
              </p:ext>
            </p:extLst>
          </p:nvPr>
        </p:nvGraphicFramePr>
        <p:xfrm>
          <a:off x="1143000" y="3048000"/>
          <a:ext cx="35004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6" imgW="1726920" imgH="177480" progId="Equation.DSMT4">
                  <p:embed/>
                </p:oleObj>
              </mc:Choice>
              <mc:Fallback>
                <p:oleObj name="Equation" r:id="rId6" imgW="17269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3500437" cy="358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553641"/>
              </p:ext>
            </p:extLst>
          </p:nvPr>
        </p:nvGraphicFramePr>
        <p:xfrm>
          <a:off x="309562" y="3476625"/>
          <a:ext cx="73104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Equation" r:id="rId8" imgW="3606480" imgH="203040" progId="Equation.DSMT4">
                  <p:embed/>
                </p:oleObj>
              </mc:Choice>
              <mc:Fallback>
                <p:oleObj name="Equation" r:id="rId8" imgW="3606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" y="3476625"/>
                        <a:ext cx="7310438" cy="409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172200" y="3124200"/>
            <a:ext cx="2514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33400"/>
            <a:ext cx="3352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Extend the local theorem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0529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talk about the solutions of a differential equation without actually solving.</a:t>
            </a:r>
          </a:p>
          <a:p>
            <a:pPr lvl="1"/>
            <a:r>
              <a:rPr lang="en-US" dirty="0" smtClean="0"/>
              <a:t>This will be the basis for the rest of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52011"/>
              </p:ext>
            </p:extLst>
          </p:nvPr>
        </p:nvGraphicFramePr>
        <p:xfrm>
          <a:off x="533400" y="2333659"/>
          <a:ext cx="17002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3" imgW="838200" imgH="419100" progId="Equation.DSMT4">
                  <p:embed/>
                </p:oleObj>
              </mc:Choice>
              <mc:Fallback>
                <p:oleObj name="Equation" r:id="rId3" imgW="8382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3659"/>
                        <a:ext cx="17002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59983"/>
              </p:ext>
            </p:extLst>
          </p:nvPr>
        </p:nvGraphicFramePr>
        <p:xfrm>
          <a:off x="2548259" y="2516221"/>
          <a:ext cx="25654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5" imgW="1155199" imgH="215806" progId="Equation.DSMT4">
                  <p:embed/>
                </p:oleObj>
              </mc:Choice>
              <mc:Fallback>
                <p:oleObj name="Equation" r:id="rId5" imgW="1155199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259" y="2516221"/>
                        <a:ext cx="25654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04720"/>
              </p:ext>
            </p:extLst>
          </p:nvPr>
        </p:nvGraphicFramePr>
        <p:xfrm>
          <a:off x="381000" y="3210568"/>
          <a:ext cx="5092701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Equation" r:id="rId7" imgW="3187440" imgH="177480" progId="Equation.DSMT4">
                  <p:embed/>
                </p:oleObj>
              </mc:Choice>
              <mc:Fallback>
                <p:oleObj name="Equation" r:id="rId7" imgW="318744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10568"/>
                        <a:ext cx="5092701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0670" y="3544740"/>
            <a:ext cx="64195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For u=0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Find the equilibrium points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Plot phase portrait for u=0 (plot -2 to 20000 on both axes)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u= .</a:t>
            </a:r>
            <a:r>
              <a:rPr lang="en-US" dirty="0" smtClean="0"/>
              <a:t>09 (constant dose)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Find the equilibrium points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Plot phase portrait for u=0 (plot -2</a:t>
            </a:r>
            <a:r>
              <a:rPr lang="en-US" dirty="0" smtClean="0"/>
              <a:t> </a:t>
            </a:r>
            <a:r>
              <a:rPr lang="en-US" dirty="0"/>
              <a:t>to 20000 on both axes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u=</a:t>
            </a:r>
            <a:r>
              <a:rPr lang="en-US" dirty="0" err="1" smtClean="0"/>
              <a:t>kq</a:t>
            </a:r>
            <a:r>
              <a:rPr lang="en-US" dirty="0" smtClean="0"/>
              <a:t> with k=10 (linear, proportional control)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Find the equilibrium points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Plot phase portrait for u=0 (plot -2</a:t>
            </a:r>
            <a:r>
              <a:rPr lang="en-US" dirty="0" smtClean="0"/>
              <a:t> </a:t>
            </a:r>
            <a:r>
              <a:rPr lang="en-US" dirty="0"/>
              <a:t>to 20000 on both axes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What happens for other values of k?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32972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  Chapter </a:t>
            </a:r>
            <a:r>
              <a:rPr lang="en-US" dirty="0"/>
              <a:t>2 - Problems </a:t>
            </a:r>
            <a:r>
              <a:rPr lang="en-US" dirty="0" smtClean="0"/>
              <a:t>2.8</a:t>
            </a:r>
            <a:r>
              <a:rPr lang="en-US" dirty="0"/>
              <a:t>, 2.13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852438"/>
            <a:ext cx="375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  Analyze the Tumor Growth Model: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1126"/>
            <a:ext cx="7250546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0668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Introduction to Simulink</a:t>
            </a:r>
          </a:p>
          <a:p>
            <a:r>
              <a:rPr lang="en-US" dirty="0" smtClean="0"/>
              <a:t>Go </a:t>
            </a:r>
            <a:r>
              <a:rPr lang="en-US" dirty="0"/>
              <a:t>to Controls Tutorial at: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ctms.engin.umich.edu/CTMS/index.php?aux=Home</a:t>
            </a:r>
            <a:endParaRPr lang="en-US" dirty="0" smtClean="0"/>
          </a:p>
          <a:p>
            <a:r>
              <a:rPr lang="en-US" dirty="0" smtClean="0"/>
              <a:t>Follow the instructions to use Simulink (not MATLAB) to simulate motor speed and motor position models. Record model file and output plots.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 flipV="1">
            <a:off x="3739573" y="5872370"/>
            <a:ext cx="342900" cy="7587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95281" y="5872370"/>
            <a:ext cx="329119" cy="7587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90800" y="5872370"/>
            <a:ext cx="342900" cy="7587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9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114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777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Overall goal is to develop tools to show that a </a:t>
            </a:r>
            <a:r>
              <a:rPr lang="en-US" b="1" dirty="0" smtClean="0"/>
              <a:t>differential equation has a solution</a:t>
            </a:r>
            <a:r>
              <a:rPr lang="en-US" dirty="0" smtClean="0"/>
              <a:t>, i.e. we are working towards Theorem 2 in this chapter.</a:t>
            </a:r>
          </a:p>
          <a:p>
            <a:endParaRPr lang="en-US" dirty="0"/>
          </a:p>
          <a:p>
            <a:r>
              <a:rPr lang="en-US" dirty="0" smtClean="0"/>
              <a:t>Note: We are not saying that we can find this solution.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828" y="3733800"/>
            <a:ext cx="65549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errata for the book is on the class website (tinyurl.com/ece874)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30" y="1440050"/>
            <a:ext cx="6553200" cy="3248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88342"/>
            <a:ext cx="6817659" cy="18802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2746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434263" cy="45791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6367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u=0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i="1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=0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= 17320 mm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20517"/>
              </p:ext>
            </p:extLst>
          </p:nvPr>
        </p:nvGraphicFramePr>
        <p:xfrm>
          <a:off x="1143000" y="3200400"/>
          <a:ext cx="145213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Equation" r:id="rId3" imgW="1231366" imgH="418918" progId="Equation.DSMT4">
                  <p:embed/>
                </p:oleObj>
              </mc:Choice>
              <mc:Fallback>
                <p:oleObj name="Equation" r:id="rId3" imgW="123136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1452130" cy="4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1"/>
            <a:ext cx="536332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41821"/>
              </p:ext>
            </p:extLst>
          </p:nvPr>
        </p:nvGraphicFramePr>
        <p:xfrm>
          <a:off x="7458075" y="1325563"/>
          <a:ext cx="225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Equation" r:id="rId6" imgW="101520" imgH="152280" progId="Equation.DSMT4">
                  <p:embed/>
                </p:oleObj>
              </mc:Choice>
              <mc:Fallback>
                <p:oleObj name="Equation" r:id="rId6" imgW="101520" imgH="152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1325563"/>
                        <a:ext cx="2254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16605"/>
              </p:ext>
            </p:extLst>
          </p:nvPr>
        </p:nvGraphicFramePr>
        <p:xfrm>
          <a:off x="657225" y="1741488"/>
          <a:ext cx="1927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0" name="Equation" r:id="rId8" imgW="1282680" imgH="622080" progId="Equation.DSMT4">
                  <p:embed/>
                </p:oleObj>
              </mc:Choice>
              <mc:Fallback>
                <p:oleObj name="Equation" r:id="rId8" imgW="128268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741488"/>
                        <a:ext cx="19272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627970"/>
            <a:ext cx="32923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Tumor will reach a maximum size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88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5739980" cy="47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u= .</a:t>
            </a:r>
            <a:r>
              <a:rPr lang="en-US" dirty="0" smtClean="0"/>
              <a:t>09</a:t>
            </a:r>
            <a:endParaRPr lang="en-US" dirty="0"/>
          </a:p>
          <a:p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i="1" dirty="0"/>
              <a:t>q</a:t>
            </a:r>
            <a:r>
              <a:rPr lang="en-US" baseline="-25000" dirty="0"/>
              <a:t>0</a:t>
            </a:r>
            <a:r>
              <a:rPr lang="en-US" dirty="0"/>
              <a:t> =</a:t>
            </a:r>
            <a:r>
              <a:rPr lang="en-US" dirty="0" smtClean="0"/>
              <a:t>0</a:t>
            </a:r>
          </a:p>
          <a:p>
            <a:endParaRPr lang="en-US" i="1" dirty="0"/>
          </a:p>
          <a:p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q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6,466 </a:t>
            </a:r>
            <a:r>
              <a:rPr lang="en-US" dirty="0"/>
              <a:t>mm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28194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Tumor will shrink but not disappear.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therapy is stopped, tumor will grow to the original equilibrium size.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22015"/>
              </p:ext>
            </p:extLst>
          </p:nvPr>
        </p:nvGraphicFramePr>
        <p:xfrm>
          <a:off x="835818" y="2895600"/>
          <a:ext cx="1452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4" imgW="1231366" imgH="418918" progId="Equation.DSMT4">
                  <p:embed/>
                </p:oleObj>
              </mc:Choice>
              <mc:Fallback>
                <p:oleObj name="Equation" r:id="rId4" imgW="1231366" imgH="41891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" y="2895600"/>
                        <a:ext cx="1452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951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23214"/>
            <a:ext cx="5358809" cy="39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For u=</a:t>
            </a:r>
            <a:r>
              <a:rPr lang="en-US" dirty="0" err="1"/>
              <a:t>kq</a:t>
            </a:r>
            <a:r>
              <a:rPr lang="en-US" dirty="0"/>
              <a:t> with k=10 (linear, proportional control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27122"/>
              </p:ext>
            </p:extLst>
          </p:nvPr>
        </p:nvGraphicFramePr>
        <p:xfrm>
          <a:off x="184150" y="2667000"/>
          <a:ext cx="34734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4" imgW="2311200" imgH="672840" progId="Equation.DSMT4">
                  <p:embed/>
                </p:oleObj>
              </mc:Choice>
              <mc:Fallback>
                <p:oleObj name="Equation" r:id="rId4" imgW="231120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667000"/>
                        <a:ext cx="34734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86200"/>
            <a:ext cx="32766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Linear control appears to work well.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Result is somewhat misleading because we assumed that the tumor had grown to a certain size before the angiogenic model becomes valid (can’t really show it goes to zero).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559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533400"/>
            <a:ext cx="84296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838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such that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33400"/>
            <a:ext cx="3200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set of all x such that x is an element of set A or x is an element of set B (or both)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4800600" y="995065"/>
            <a:ext cx="381000" cy="605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1207532"/>
            <a:ext cx="152400" cy="55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4038600"/>
            <a:ext cx="396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set of all pairs (</a:t>
            </a:r>
            <a:r>
              <a:rPr lang="en-US" dirty="0" err="1" smtClean="0"/>
              <a:t>a,b</a:t>
            </a:r>
            <a:r>
              <a:rPr lang="en-US" dirty="0" smtClean="0"/>
              <a:t>) such that a is an element of set A </a:t>
            </a:r>
            <a:r>
              <a:rPr lang="en-US" b="1" dirty="0" smtClean="0"/>
              <a:t>and</a:t>
            </a:r>
            <a:r>
              <a:rPr lang="en-US" dirty="0" smtClean="0"/>
              <a:t> b is an element of set 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38716" y="3505200"/>
            <a:ext cx="493594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28601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87629"/>
              </p:ext>
            </p:extLst>
          </p:nvPr>
        </p:nvGraphicFramePr>
        <p:xfrm>
          <a:off x="3581400" y="5105400"/>
          <a:ext cx="336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4" imgW="1892160" imgH="406080" progId="Equation.DSMT4">
                  <p:embed/>
                </p:oleObj>
              </mc:Choice>
              <mc:Fallback>
                <p:oleObj name="Equation" r:id="rId4" imgW="189216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3363913" cy="722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5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/>
          <a:stretch/>
        </p:blipFill>
        <p:spPr bwMode="auto">
          <a:xfrm>
            <a:off x="84161" y="2115403"/>
            <a:ext cx="8839200" cy="44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60711"/>
              </p:ext>
            </p:extLst>
          </p:nvPr>
        </p:nvGraphicFramePr>
        <p:xfrm>
          <a:off x="1905000" y="1524000"/>
          <a:ext cx="3962400" cy="31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" name="Equation" r:id="rId4" imgW="2349360" imgH="190440" progId="Equation.DSMT4">
                  <p:embed/>
                </p:oleObj>
              </mc:Choice>
              <mc:Fallback>
                <p:oleObj name="Equation" r:id="rId4" imgW="234936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3962400" cy="3191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3"/>
          <a:stretch/>
        </p:blipFill>
        <p:spPr bwMode="auto">
          <a:xfrm>
            <a:off x="84161" y="457200"/>
            <a:ext cx="8839200" cy="9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8810"/>
              </p:ext>
            </p:extLst>
          </p:nvPr>
        </p:nvGraphicFramePr>
        <p:xfrm>
          <a:off x="5997598" y="457200"/>
          <a:ext cx="292576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" name="Equation" r:id="rId6" imgW="1828800" imgH="761760" progId="Equation.DSMT4">
                  <p:embed/>
                </p:oleObj>
              </mc:Choice>
              <mc:Fallback>
                <p:oleObj name="Equation" r:id="rId6" imgW="182880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98" y="457200"/>
                        <a:ext cx="2925763" cy="1211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62718"/>
              </p:ext>
            </p:extLst>
          </p:nvPr>
        </p:nvGraphicFramePr>
        <p:xfrm>
          <a:off x="1905000" y="910989"/>
          <a:ext cx="3352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3" name="Equation" r:id="rId8" imgW="2082600" imgH="190440" progId="Equation.DSMT4">
                  <p:embed/>
                </p:oleObj>
              </mc:Choice>
              <mc:Fallback>
                <p:oleObj name="Equation" r:id="rId8" imgW="208260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10989"/>
                        <a:ext cx="33528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stCxn id="2" idx="3"/>
          </p:cNvCxnSpPr>
          <p:nvPr/>
        </p:nvCxnSpPr>
        <p:spPr>
          <a:xfrm flipV="1">
            <a:off x="5257800" y="685800"/>
            <a:ext cx="685800" cy="377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57800" y="1026995"/>
            <a:ext cx="685800" cy="36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0" y="1063389"/>
            <a:ext cx="685800" cy="301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2545" y="2376101"/>
            <a:ext cx="330901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is a function that assigns each ordered pair (</a:t>
            </a:r>
            <a:r>
              <a:rPr lang="en-US" dirty="0" err="1" smtClean="0"/>
              <a:t>x,y</a:t>
            </a:r>
            <a:r>
              <a:rPr lang="en-US" dirty="0" smtClean="0"/>
              <a:t>), </a:t>
            </a:r>
            <a:r>
              <a:rPr lang="en-US" dirty="0"/>
              <a:t>where 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 X and 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X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/>
              <a:t>to a unique element d(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 smtClean="0"/>
              <a:t>[0,</a:t>
            </a:r>
            <a:r>
              <a:rPr lang="en-US" dirty="0" smtClean="0">
                <a:sym typeface="Symbol"/>
              </a:rPr>
              <a:t>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214298" y="2376101"/>
            <a:ext cx="342900" cy="461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1062" y="3391764"/>
            <a:ext cx="1906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Triangle inequality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84161" y="1063389"/>
            <a:ext cx="373039" cy="319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3688" y="2112560"/>
            <a:ext cx="373039" cy="319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438894"/>
              </p:ext>
            </p:extLst>
          </p:nvPr>
        </p:nvGraphicFramePr>
        <p:xfrm>
          <a:off x="3864923" y="4356865"/>
          <a:ext cx="33845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" name="Equation" r:id="rId10" imgW="2006280" imgH="228600" progId="Equation.DSMT4">
                  <p:embed/>
                </p:oleObj>
              </mc:Choice>
              <mc:Fallback>
                <p:oleObj name="Equation" r:id="rId10" imgW="200628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923" y="4356865"/>
                        <a:ext cx="3384550" cy="382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7737"/>
              </p:ext>
            </p:extLst>
          </p:nvPr>
        </p:nvGraphicFramePr>
        <p:xfrm>
          <a:off x="1089025" y="381000"/>
          <a:ext cx="544036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7" name="Equation" r:id="rId3" imgW="3225600" imgH="571320" progId="Equation.DSMT4">
                  <p:embed/>
                </p:oleObj>
              </mc:Choice>
              <mc:Fallback>
                <p:oleObj name="Equation" r:id="rId3" imgW="3225600" imgH="5713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381000"/>
                        <a:ext cx="5440363" cy="957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715544" y="1828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67744" y="2971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20344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72744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58544" y="25885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656"/>
              </p:ext>
            </p:extLst>
          </p:nvPr>
        </p:nvGraphicFramePr>
        <p:xfrm>
          <a:off x="3713269" y="2494862"/>
          <a:ext cx="257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269" y="2494862"/>
                        <a:ext cx="257175" cy="339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08456"/>
              </p:ext>
            </p:extLst>
          </p:nvPr>
        </p:nvGraphicFramePr>
        <p:xfrm>
          <a:off x="5089419" y="2253349"/>
          <a:ext cx="257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419" y="2253349"/>
                        <a:ext cx="257175" cy="339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04991"/>
              </p:ext>
            </p:extLst>
          </p:nvPr>
        </p:nvGraphicFramePr>
        <p:xfrm>
          <a:off x="4012407" y="1726774"/>
          <a:ext cx="2365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407" y="1726774"/>
                        <a:ext cx="236537" cy="339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0" r="50000" b="50000"/>
          <a:stretch/>
        </p:blipFill>
        <p:spPr bwMode="auto">
          <a:xfrm>
            <a:off x="316055" y="4971737"/>
            <a:ext cx="4419600" cy="13283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cxnSp>
        <p:nvCxnSpPr>
          <p:cNvPr id="16" name="Straight Connector 15"/>
          <p:cNvCxnSpPr>
            <a:endCxn id="7" idx="0"/>
          </p:cNvCxnSpPr>
          <p:nvPr/>
        </p:nvCxnSpPr>
        <p:spPr>
          <a:xfrm flipH="1">
            <a:off x="4096544" y="2133600"/>
            <a:ext cx="98518" cy="533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4565345"/>
            <a:ext cx="29980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 Is the d above a “distance” 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83255" y="4833946"/>
            <a:ext cx="30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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5247956"/>
            <a:ext cx="30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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5544" y="5735174"/>
            <a:ext cx="30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</a:t>
            </a:r>
            <a:endParaRPr lang="en-US" sz="2800" dirty="0"/>
          </a:p>
        </p:txBody>
      </p:sp>
      <p:cxnSp>
        <p:nvCxnSpPr>
          <p:cNvPr id="27" name="Straight Connector 26"/>
          <p:cNvCxnSpPr>
            <a:stCxn id="9" idx="4"/>
            <a:endCxn id="10" idx="1"/>
          </p:cNvCxnSpPr>
          <p:nvPr/>
        </p:nvCxnSpPr>
        <p:spPr>
          <a:xfrm>
            <a:off x="4248944" y="2133600"/>
            <a:ext cx="631918" cy="4772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6"/>
            <a:endCxn id="10" idx="2"/>
          </p:cNvCxnSpPr>
          <p:nvPr/>
        </p:nvCxnSpPr>
        <p:spPr>
          <a:xfrm flipV="1">
            <a:off x="4172744" y="2664725"/>
            <a:ext cx="685800" cy="7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154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Normed Vector Spaces (Vector space, distance measure)</a:t>
            </a:r>
            <a:endParaRPr lang="en-US" sz="2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58761"/>
              </p:ext>
            </p:extLst>
          </p:nvPr>
        </p:nvGraphicFramePr>
        <p:xfrm>
          <a:off x="253409" y="1447800"/>
          <a:ext cx="62531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4" name="Equation" r:id="rId3" imgW="3708360" imgH="1155600" progId="Equation.DSMT4">
                  <p:embed/>
                </p:oleObj>
              </mc:Choice>
              <mc:Fallback>
                <p:oleObj name="Equation" r:id="rId3" imgW="3708360" imgH="11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09" y="1447800"/>
                        <a:ext cx="6253163" cy="193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85162"/>
              </p:ext>
            </p:extLst>
          </p:nvPr>
        </p:nvGraphicFramePr>
        <p:xfrm>
          <a:off x="381000" y="4038600"/>
          <a:ext cx="3019425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" name="Equation" r:id="rId5" imgW="1790640" imgH="1447560" progId="Equation.DSMT4">
                  <p:embed/>
                </p:oleObj>
              </mc:Choice>
              <mc:Fallback>
                <p:oleObj name="Equation" r:id="rId5" imgW="1790640" imgH="1447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38600"/>
                        <a:ext cx="3019425" cy="2425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6055"/>
              </p:ext>
            </p:extLst>
          </p:nvPr>
        </p:nvGraphicFramePr>
        <p:xfrm>
          <a:off x="4114800" y="3505200"/>
          <a:ext cx="42830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6" name="Equation" r:id="rId7" imgW="2539800" imgH="685800" progId="Equation.DSMT4">
                  <p:embed/>
                </p:oleObj>
              </mc:Choice>
              <mc:Fallback>
                <p:oleObj name="Equation" r:id="rId7" imgW="25398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0"/>
                        <a:ext cx="4283075" cy="1149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990600" y="3276600"/>
            <a:ext cx="2895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762000"/>
            <a:ext cx="52295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Vector is a geometric entity with length and direction.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115300" y="602019"/>
            <a:ext cx="0" cy="141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12809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524750" y="786685"/>
            <a:ext cx="1181100" cy="100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467600" y="786685"/>
            <a:ext cx="647700" cy="52310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82185"/>
              </p:ext>
            </p:extLst>
          </p:nvPr>
        </p:nvGraphicFramePr>
        <p:xfrm>
          <a:off x="6919395" y="195125"/>
          <a:ext cx="5127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" name="Equation" r:id="rId9" imgW="304560" imgH="647640" progId="Equation.DSMT4">
                  <p:embed/>
                </p:oleObj>
              </mc:Choice>
              <mc:Fallback>
                <p:oleObj name="Equation" r:id="rId9" imgW="304560" imgH="647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395" y="195125"/>
                        <a:ext cx="512763" cy="1085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848600" y="1444430"/>
            <a:ext cx="11303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Starts at 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61141" y="2286000"/>
            <a:ext cx="20447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Norm is the length of the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6934200" y="5180347"/>
            <a:ext cx="762000" cy="1267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57500" y="5133763"/>
            <a:ext cx="1033249" cy="990600"/>
          </a:xfrm>
          <a:prstGeom prst="ellipse">
            <a:avLst/>
          </a:prstGeom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3" y="533400"/>
            <a:ext cx="8616287" cy="42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704816" y="5025166"/>
            <a:ext cx="0" cy="167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8560" y="5898045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336025" y="5552863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20043"/>
              </p:ext>
            </p:extLst>
          </p:nvPr>
        </p:nvGraphicFramePr>
        <p:xfrm>
          <a:off x="76200" y="4829509"/>
          <a:ext cx="2463801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4" imgW="1460160" imgH="419040" progId="Equation.DSMT4">
                  <p:embed/>
                </p:oleObj>
              </mc:Choice>
              <mc:Fallback>
                <p:oleObj name="Equation" r:id="rId4" imgW="14601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829509"/>
                        <a:ext cx="2463801" cy="70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7391400" y="5133763"/>
            <a:ext cx="1066800" cy="97780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84042" y="5558689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39000" y="4965790"/>
            <a:ext cx="0" cy="167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0" y="5900826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28966"/>
              </p:ext>
            </p:extLst>
          </p:nvPr>
        </p:nvGraphicFramePr>
        <p:xfrm>
          <a:off x="4547005" y="4829509"/>
          <a:ext cx="2463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6" imgW="1460160" imgH="419040" progId="Equation.DSMT4">
                  <p:embed/>
                </p:oleObj>
              </mc:Choice>
              <mc:Fallback>
                <p:oleObj name="Equation" r:id="rId6" imgW="14601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005" y="4829509"/>
                        <a:ext cx="2463800" cy="70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033789"/>
              </p:ext>
            </p:extLst>
          </p:nvPr>
        </p:nvGraphicFramePr>
        <p:xfrm>
          <a:off x="4022911" y="762000"/>
          <a:ext cx="57352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911" y="762000"/>
                        <a:ext cx="573527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1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9600"/>
            <a:ext cx="89344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660996" y="5307552"/>
            <a:ext cx="1123096" cy="1145852"/>
          </a:xfrm>
          <a:prstGeom prst="ellipse">
            <a:avLst/>
          </a:prstGeom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5108251"/>
            <a:ext cx="0" cy="167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91084" y="5864548"/>
            <a:ext cx="1845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222544" y="5477327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63328"/>
              </p:ext>
            </p:extLst>
          </p:nvPr>
        </p:nvGraphicFramePr>
        <p:xfrm>
          <a:off x="2988860" y="5266915"/>
          <a:ext cx="1285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2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860" y="5266915"/>
                        <a:ext cx="1285875" cy="361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285914" y="5364385"/>
            <a:ext cx="862916" cy="1169823"/>
          </a:xfrm>
          <a:custGeom>
            <a:avLst/>
            <a:gdLst>
              <a:gd name="connsiteX0" fmla="*/ 0 w 1104900"/>
              <a:gd name="connsiteY0" fmla="*/ 576907 h 1153814"/>
              <a:gd name="connsiteX1" fmla="*/ 552450 w 1104900"/>
              <a:gd name="connsiteY1" fmla="*/ 0 h 1153814"/>
              <a:gd name="connsiteX2" fmla="*/ 1104900 w 1104900"/>
              <a:gd name="connsiteY2" fmla="*/ 576907 h 1153814"/>
              <a:gd name="connsiteX3" fmla="*/ 552450 w 1104900"/>
              <a:gd name="connsiteY3" fmla="*/ 1153814 h 1153814"/>
              <a:gd name="connsiteX4" fmla="*/ 0 w 1104900"/>
              <a:gd name="connsiteY4" fmla="*/ 576907 h 1153814"/>
              <a:gd name="connsiteX0" fmla="*/ 0 w 1115530"/>
              <a:gd name="connsiteY0" fmla="*/ 607111 h 1184018"/>
              <a:gd name="connsiteX1" fmla="*/ 552450 w 1115530"/>
              <a:gd name="connsiteY1" fmla="*/ 30204 h 1184018"/>
              <a:gd name="connsiteX2" fmla="*/ 889094 w 1115530"/>
              <a:gd name="connsiteY2" fmla="*/ 136264 h 1184018"/>
              <a:gd name="connsiteX3" fmla="*/ 1104900 w 1115530"/>
              <a:gd name="connsiteY3" fmla="*/ 607111 h 1184018"/>
              <a:gd name="connsiteX4" fmla="*/ 552450 w 1115530"/>
              <a:gd name="connsiteY4" fmla="*/ 1184018 h 1184018"/>
              <a:gd name="connsiteX5" fmla="*/ 0 w 1115530"/>
              <a:gd name="connsiteY5" fmla="*/ 607111 h 1184018"/>
              <a:gd name="connsiteX0" fmla="*/ 0 w 1119405"/>
              <a:gd name="connsiteY0" fmla="*/ 576910 h 1153817"/>
              <a:gd name="connsiteX1" fmla="*/ 552450 w 1119405"/>
              <a:gd name="connsiteY1" fmla="*/ 3 h 1153817"/>
              <a:gd name="connsiteX2" fmla="*/ 950509 w 1119405"/>
              <a:gd name="connsiteY2" fmla="*/ 570087 h 1153817"/>
              <a:gd name="connsiteX3" fmla="*/ 1104900 w 1119405"/>
              <a:gd name="connsiteY3" fmla="*/ 576910 h 1153817"/>
              <a:gd name="connsiteX4" fmla="*/ 552450 w 1119405"/>
              <a:gd name="connsiteY4" fmla="*/ 1153817 h 1153817"/>
              <a:gd name="connsiteX5" fmla="*/ 0 w 1119405"/>
              <a:gd name="connsiteY5" fmla="*/ 576910 h 1153817"/>
              <a:gd name="connsiteX0" fmla="*/ 0 w 1106972"/>
              <a:gd name="connsiteY0" fmla="*/ 576910 h 1163962"/>
              <a:gd name="connsiteX1" fmla="*/ 552450 w 1106972"/>
              <a:gd name="connsiteY1" fmla="*/ 3 h 1163962"/>
              <a:gd name="connsiteX2" fmla="*/ 950509 w 1106972"/>
              <a:gd name="connsiteY2" fmla="*/ 570087 h 1163962"/>
              <a:gd name="connsiteX3" fmla="*/ 1104900 w 1106972"/>
              <a:gd name="connsiteY3" fmla="*/ 576910 h 1163962"/>
              <a:gd name="connsiteX4" fmla="*/ 848151 w 1106972"/>
              <a:gd name="connsiteY4" fmla="*/ 918105 h 1163962"/>
              <a:gd name="connsiteX5" fmla="*/ 552450 w 1106972"/>
              <a:gd name="connsiteY5" fmla="*/ 1153817 h 1163962"/>
              <a:gd name="connsiteX6" fmla="*/ 0 w 1106972"/>
              <a:gd name="connsiteY6" fmla="*/ 576910 h 1163962"/>
              <a:gd name="connsiteX0" fmla="*/ 0 w 1105658"/>
              <a:gd name="connsiteY0" fmla="*/ 576910 h 1163962"/>
              <a:gd name="connsiteX1" fmla="*/ 552450 w 1105658"/>
              <a:gd name="connsiteY1" fmla="*/ 3 h 1163962"/>
              <a:gd name="connsiteX2" fmla="*/ 950509 w 1105658"/>
              <a:gd name="connsiteY2" fmla="*/ 570087 h 1163962"/>
              <a:gd name="connsiteX3" fmla="*/ 1104900 w 1105658"/>
              <a:gd name="connsiteY3" fmla="*/ 576910 h 1163962"/>
              <a:gd name="connsiteX4" fmla="*/ 848151 w 1105658"/>
              <a:gd name="connsiteY4" fmla="*/ 918105 h 1163962"/>
              <a:gd name="connsiteX5" fmla="*/ 552450 w 1105658"/>
              <a:gd name="connsiteY5" fmla="*/ 1153817 h 1163962"/>
              <a:gd name="connsiteX6" fmla="*/ 0 w 1105658"/>
              <a:gd name="connsiteY6" fmla="*/ 576910 h 1163962"/>
              <a:gd name="connsiteX0" fmla="*/ 0 w 1105658"/>
              <a:gd name="connsiteY0" fmla="*/ 577131 h 1164183"/>
              <a:gd name="connsiteX1" fmla="*/ 552450 w 1105658"/>
              <a:gd name="connsiteY1" fmla="*/ 224 h 1164183"/>
              <a:gd name="connsiteX2" fmla="*/ 377303 w 1105658"/>
              <a:gd name="connsiteY2" fmla="*/ 508893 h 1164183"/>
              <a:gd name="connsiteX3" fmla="*/ 1104900 w 1105658"/>
              <a:gd name="connsiteY3" fmla="*/ 577131 h 1164183"/>
              <a:gd name="connsiteX4" fmla="*/ 848151 w 1105658"/>
              <a:gd name="connsiteY4" fmla="*/ 918326 h 1164183"/>
              <a:gd name="connsiteX5" fmla="*/ 552450 w 1105658"/>
              <a:gd name="connsiteY5" fmla="*/ 1154038 h 1164183"/>
              <a:gd name="connsiteX6" fmla="*/ 0 w 1105658"/>
              <a:gd name="connsiteY6" fmla="*/ 577131 h 1164183"/>
              <a:gd name="connsiteX0" fmla="*/ 0 w 848151"/>
              <a:gd name="connsiteY0" fmla="*/ 577131 h 1164183"/>
              <a:gd name="connsiteX1" fmla="*/ 552450 w 848151"/>
              <a:gd name="connsiteY1" fmla="*/ 224 h 1164183"/>
              <a:gd name="connsiteX2" fmla="*/ 377303 w 848151"/>
              <a:gd name="connsiteY2" fmla="*/ 508893 h 1164183"/>
              <a:gd name="connsiteX3" fmla="*/ 449808 w 848151"/>
              <a:gd name="connsiteY3" fmla="*/ 665841 h 1164183"/>
              <a:gd name="connsiteX4" fmla="*/ 848151 w 848151"/>
              <a:gd name="connsiteY4" fmla="*/ 918326 h 1164183"/>
              <a:gd name="connsiteX5" fmla="*/ 552450 w 848151"/>
              <a:gd name="connsiteY5" fmla="*/ 1154038 h 1164183"/>
              <a:gd name="connsiteX6" fmla="*/ 0 w 848151"/>
              <a:gd name="connsiteY6" fmla="*/ 577131 h 1164183"/>
              <a:gd name="connsiteX0" fmla="*/ 0 w 1012091"/>
              <a:gd name="connsiteY0" fmla="*/ 577127 h 1164179"/>
              <a:gd name="connsiteX1" fmla="*/ 552450 w 1012091"/>
              <a:gd name="connsiteY1" fmla="*/ 220 h 1164179"/>
              <a:gd name="connsiteX2" fmla="*/ 377303 w 1012091"/>
              <a:gd name="connsiteY2" fmla="*/ 508889 h 1164179"/>
              <a:gd name="connsiteX3" fmla="*/ 1011925 w 1012091"/>
              <a:gd name="connsiteY3" fmla="*/ 372412 h 1164179"/>
              <a:gd name="connsiteX4" fmla="*/ 449808 w 1012091"/>
              <a:gd name="connsiteY4" fmla="*/ 665837 h 1164179"/>
              <a:gd name="connsiteX5" fmla="*/ 848151 w 1012091"/>
              <a:gd name="connsiteY5" fmla="*/ 918322 h 1164179"/>
              <a:gd name="connsiteX6" fmla="*/ 552450 w 1012091"/>
              <a:gd name="connsiteY6" fmla="*/ 1154034 h 1164179"/>
              <a:gd name="connsiteX7" fmla="*/ 0 w 1012091"/>
              <a:gd name="connsiteY7" fmla="*/ 577127 h 1164179"/>
              <a:gd name="connsiteX0" fmla="*/ 0 w 1012091"/>
              <a:gd name="connsiteY0" fmla="*/ 590710 h 1177762"/>
              <a:gd name="connsiteX1" fmla="*/ 552450 w 1012091"/>
              <a:gd name="connsiteY1" fmla="*/ 13803 h 1177762"/>
              <a:gd name="connsiteX2" fmla="*/ 950509 w 1012091"/>
              <a:gd name="connsiteY2" fmla="*/ 208574 h 1177762"/>
              <a:gd name="connsiteX3" fmla="*/ 1011925 w 1012091"/>
              <a:gd name="connsiteY3" fmla="*/ 385995 h 1177762"/>
              <a:gd name="connsiteX4" fmla="*/ 449808 w 1012091"/>
              <a:gd name="connsiteY4" fmla="*/ 679420 h 1177762"/>
              <a:gd name="connsiteX5" fmla="*/ 848151 w 1012091"/>
              <a:gd name="connsiteY5" fmla="*/ 931905 h 1177762"/>
              <a:gd name="connsiteX6" fmla="*/ 552450 w 1012091"/>
              <a:gd name="connsiteY6" fmla="*/ 1167617 h 1177762"/>
              <a:gd name="connsiteX7" fmla="*/ 0 w 1012091"/>
              <a:gd name="connsiteY7" fmla="*/ 590710 h 1177762"/>
              <a:gd name="connsiteX0" fmla="*/ 0 w 951322"/>
              <a:gd name="connsiteY0" fmla="*/ 592297 h 1179349"/>
              <a:gd name="connsiteX1" fmla="*/ 552450 w 951322"/>
              <a:gd name="connsiteY1" fmla="*/ 15390 h 1179349"/>
              <a:gd name="connsiteX2" fmla="*/ 950509 w 951322"/>
              <a:gd name="connsiteY2" fmla="*/ 210161 h 1179349"/>
              <a:gd name="connsiteX3" fmla="*/ 449808 w 951322"/>
              <a:gd name="connsiteY3" fmla="*/ 681007 h 1179349"/>
              <a:gd name="connsiteX4" fmla="*/ 848151 w 951322"/>
              <a:gd name="connsiteY4" fmla="*/ 933492 h 1179349"/>
              <a:gd name="connsiteX5" fmla="*/ 552450 w 951322"/>
              <a:gd name="connsiteY5" fmla="*/ 1169204 h 1179349"/>
              <a:gd name="connsiteX6" fmla="*/ 0 w 951322"/>
              <a:gd name="connsiteY6" fmla="*/ 592297 h 1179349"/>
              <a:gd name="connsiteX0" fmla="*/ 0 w 862916"/>
              <a:gd name="connsiteY0" fmla="*/ 579213 h 1166265"/>
              <a:gd name="connsiteX1" fmla="*/ 552450 w 862916"/>
              <a:gd name="connsiteY1" fmla="*/ 2306 h 1166265"/>
              <a:gd name="connsiteX2" fmla="*/ 861799 w 862916"/>
              <a:gd name="connsiteY2" fmla="*/ 388145 h 1166265"/>
              <a:gd name="connsiteX3" fmla="*/ 449808 w 862916"/>
              <a:gd name="connsiteY3" fmla="*/ 667923 h 1166265"/>
              <a:gd name="connsiteX4" fmla="*/ 848151 w 862916"/>
              <a:gd name="connsiteY4" fmla="*/ 920408 h 1166265"/>
              <a:gd name="connsiteX5" fmla="*/ 552450 w 862916"/>
              <a:gd name="connsiteY5" fmla="*/ 1156120 h 1166265"/>
              <a:gd name="connsiteX6" fmla="*/ 0 w 862916"/>
              <a:gd name="connsiteY6" fmla="*/ 579213 h 1166265"/>
              <a:gd name="connsiteX0" fmla="*/ 0 w 862916"/>
              <a:gd name="connsiteY0" fmla="*/ 579213 h 1166265"/>
              <a:gd name="connsiteX1" fmla="*/ 552450 w 862916"/>
              <a:gd name="connsiteY1" fmla="*/ 2306 h 1166265"/>
              <a:gd name="connsiteX2" fmla="*/ 861799 w 862916"/>
              <a:gd name="connsiteY2" fmla="*/ 388145 h 1166265"/>
              <a:gd name="connsiteX3" fmla="*/ 436161 w 862916"/>
              <a:gd name="connsiteY3" fmla="*/ 599684 h 1166265"/>
              <a:gd name="connsiteX4" fmla="*/ 848151 w 862916"/>
              <a:gd name="connsiteY4" fmla="*/ 920408 h 1166265"/>
              <a:gd name="connsiteX5" fmla="*/ 552450 w 862916"/>
              <a:gd name="connsiteY5" fmla="*/ 1156120 h 1166265"/>
              <a:gd name="connsiteX6" fmla="*/ 0 w 862916"/>
              <a:gd name="connsiteY6" fmla="*/ 579213 h 1166265"/>
              <a:gd name="connsiteX0" fmla="*/ 0 w 862916"/>
              <a:gd name="connsiteY0" fmla="*/ 579213 h 1169823"/>
              <a:gd name="connsiteX1" fmla="*/ 552450 w 862916"/>
              <a:gd name="connsiteY1" fmla="*/ 2306 h 1169823"/>
              <a:gd name="connsiteX2" fmla="*/ 861799 w 862916"/>
              <a:gd name="connsiteY2" fmla="*/ 388145 h 1169823"/>
              <a:gd name="connsiteX3" fmla="*/ 436161 w 862916"/>
              <a:gd name="connsiteY3" fmla="*/ 599684 h 1169823"/>
              <a:gd name="connsiteX4" fmla="*/ 848151 w 862916"/>
              <a:gd name="connsiteY4" fmla="*/ 920408 h 1169823"/>
              <a:gd name="connsiteX5" fmla="*/ 552450 w 862916"/>
              <a:gd name="connsiteY5" fmla="*/ 1156120 h 1169823"/>
              <a:gd name="connsiteX6" fmla="*/ 0 w 862916"/>
              <a:gd name="connsiteY6" fmla="*/ 579213 h 1169823"/>
              <a:gd name="connsiteX0" fmla="*/ 0 w 862916"/>
              <a:gd name="connsiteY0" fmla="*/ 579213 h 1169823"/>
              <a:gd name="connsiteX1" fmla="*/ 552450 w 862916"/>
              <a:gd name="connsiteY1" fmla="*/ 2306 h 1169823"/>
              <a:gd name="connsiteX2" fmla="*/ 861799 w 862916"/>
              <a:gd name="connsiteY2" fmla="*/ 388145 h 1169823"/>
              <a:gd name="connsiteX3" fmla="*/ 436161 w 862916"/>
              <a:gd name="connsiteY3" fmla="*/ 599684 h 1169823"/>
              <a:gd name="connsiteX4" fmla="*/ 657083 w 862916"/>
              <a:gd name="connsiteY4" fmla="*/ 736164 h 1169823"/>
              <a:gd name="connsiteX5" fmla="*/ 848151 w 862916"/>
              <a:gd name="connsiteY5" fmla="*/ 920408 h 1169823"/>
              <a:gd name="connsiteX6" fmla="*/ 552450 w 862916"/>
              <a:gd name="connsiteY6" fmla="*/ 1156120 h 1169823"/>
              <a:gd name="connsiteX7" fmla="*/ 0 w 862916"/>
              <a:gd name="connsiteY7" fmla="*/ 579213 h 116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916" h="1169823">
                <a:moveTo>
                  <a:pt x="0" y="579213"/>
                </a:moveTo>
                <a:cubicBezTo>
                  <a:pt x="0" y="260596"/>
                  <a:pt x="408817" y="34151"/>
                  <a:pt x="552450" y="2306"/>
                </a:cubicBezTo>
                <a:cubicBezTo>
                  <a:pt x="696083" y="-29539"/>
                  <a:pt x="878906" y="277209"/>
                  <a:pt x="861799" y="388145"/>
                </a:cubicBezTo>
                <a:cubicBezTo>
                  <a:pt x="844692" y="499081"/>
                  <a:pt x="479379" y="543956"/>
                  <a:pt x="436161" y="599684"/>
                </a:cubicBezTo>
                <a:cubicBezTo>
                  <a:pt x="392943" y="655412"/>
                  <a:pt x="588418" y="682710"/>
                  <a:pt x="657083" y="736164"/>
                </a:cubicBezTo>
                <a:cubicBezTo>
                  <a:pt x="725748" y="789618"/>
                  <a:pt x="856491" y="848141"/>
                  <a:pt x="848151" y="920408"/>
                </a:cubicBezTo>
                <a:cubicBezTo>
                  <a:pt x="885730" y="1084798"/>
                  <a:pt x="693809" y="1212986"/>
                  <a:pt x="552450" y="1156120"/>
                </a:cubicBezTo>
                <a:cubicBezTo>
                  <a:pt x="411092" y="1099254"/>
                  <a:pt x="0" y="897830"/>
                  <a:pt x="0" y="579213"/>
                </a:cubicBezTo>
                <a:close/>
              </a:path>
            </a:pathLst>
          </a:custGeom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62800" y="5124181"/>
            <a:ext cx="0" cy="167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1884" y="5880478"/>
            <a:ext cx="1845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13344" y="5651878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205139" y="5536355"/>
            <a:ext cx="34809" cy="688245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81600" y="6150509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820961" y="5730271"/>
            <a:ext cx="34809" cy="688245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68024" y="6356229"/>
            <a:ext cx="11679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7923492" y="5906072"/>
            <a:ext cx="228600" cy="1524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645577"/>
              </p:ext>
            </p:extLst>
          </p:nvPr>
        </p:nvGraphicFramePr>
        <p:xfrm>
          <a:off x="8058263" y="5853181"/>
          <a:ext cx="10493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" name="Equation" r:id="rId6" imgW="622080" imgH="164880" progId="Equation.DSMT4">
                  <p:embed/>
                </p:oleObj>
              </mc:Choice>
              <mc:Fallback>
                <p:oleObj name="Equation" r:id="rId6" imgW="62208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263" y="5853181"/>
                        <a:ext cx="1049338" cy="276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53411" y="2901434"/>
            <a:ext cx="49670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Typically the Euclidian-norm for control discussions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28812"/>
              </p:ext>
            </p:extLst>
          </p:nvPr>
        </p:nvGraphicFramePr>
        <p:xfrm>
          <a:off x="6753225" y="4114800"/>
          <a:ext cx="257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" name="Equation" r:id="rId8" imgW="152280" imgH="203040" progId="Equation.DSMT4">
                  <p:embed/>
                </p:oleObj>
              </mc:Choice>
              <mc:Fallback>
                <p:oleObj name="Equation" r:id="rId8" imgW="152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4114800"/>
                        <a:ext cx="257175" cy="3397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6233850"/>
            <a:ext cx="27336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Needed in adaptive control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52055" y="3724940"/>
            <a:ext cx="10967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Open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525904" y="3679753"/>
            <a:ext cx="408296" cy="26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474422" y="907783"/>
            <a:ext cx="824372" cy="774697"/>
          </a:xfrm>
          <a:custGeom>
            <a:avLst/>
            <a:gdLst>
              <a:gd name="connsiteX0" fmla="*/ 0 w 814315"/>
              <a:gd name="connsiteY0" fmla="*/ 381000 h 762000"/>
              <a:gd name="connsiteX1" fmla="*/ 407158 w 814315"/>
              <a:gd name="connsiteY1" fmla="*/ 0 h 762000"/>
              <a:gd name="connsiteX2" fmla="*/ 814316 w 814315"/>
              <a:gd name="connsiteY2" fmla="*/ 381000 h 762000"/>
              <a:gd name="connsiteX3" fmla="*/ 407158 w 814315"/>
              <a:gd name="connsiteY3" fmla="*/ 762000 h 762000"/>
              <a:gd name="connsiteX4" fmla="*/ 0 w 814315"/>
              <a:gd name="connsiteY4" fmla="*/ 381000 h 762000"/>
              <a:gd name="connsiteX0" fmla="*/ 22666 w 836982"/>
              <a:gd name="connsiteY0" fmla="*/ 396588 h 777588"/>
              <a:gd name="connsiteX1" fmla="*/ 92308 w 836982"/>
              <a:gd name="connsiteY1" fmla="*/ 105235 h 777588"/>
              <a:gd name="connsiteX2" fmla="*/ 429824 w 836982"/>
              <a:gd name="connsiteY2" fmla="*/ 15588 h 777588"/>
              <a:gd name="connsiteX3" fmla="*/ 836982 w 836982"/>
              <a:gd name="connsiteY3" fmla="*/ 396588 h 777588"/>
              <a:gd name="connsiteX4" fmla="*/ 429824 w 836982"/>
              <a:gd name="connsiteY4" fmla="*/ 777588 h 777588"/>
              <a:gd name="connsiteX5" fmla="*/ 22666 w 836982"/>
              <a:gd name="connsiteY5" fmla="*/ 396588 h 777588"/>
              <a:gd name="connsiteX0" fmla="*/ 10008 w 824324"/>
              <a:gd name="connsiteY0" fmla="*/ 396588 h 793176"/>
              <a:gd name="connsiteX1" fmla="*/ 79650 w 824324"/>
              <a:gd name="connsiteY1" fmla="*/ 105235 h 793176"/>
              <a:gd name="connsiteX2" fmla="*/ 417166 w 824324"/>
              <a:gd name="connsiteY2" fmla="*/ 15588 h 793176"/>
              <a:gd name="connsiteX3" fmla="*/ 824324 w 824324"/>
              <a:gd name="connsiteY3" fmla="*/ 396588 h 793176"/>
              <a:gd name="connsiteX4" fmla="*/ 417166 w 824324"/>
              <a:gd name="connsiteY4" fmla="*/ 777588 h 793176"/>
              <a:gd name="connsiteX5" fmla="*/ 241013 w 824324"/>
              <a:gd name="connsiteY5" fmla="*/ 687941 h 793176"/>
              <a:gd name="connsiteX6" fmla="*/ 10008 w 824324"/>
              <a:gd name="connsiteY6" fmla="*/ 396588 h 793176"/>
              <a:gd name="connsiteX0" fmla="*/ 10008 w 837040"/>
              <a:gd name="connsiteY0" fmla="*/ 389830 h 786418"/>
              <a:gd name="connsiteX1" fmla="*/ 79650 w 837040"/>
              <a:gd name="connsiteY1" fmla="*/ 98477 h 786418"/>
              <a:gd name="connsiteX2" fmla="*/ 417166 w 837040"/>
              <a:gd name="connsiteY2" fmla="*/ 8830 h 786418"/>
              <a:gd name="connsiteX3" fmla="*/ 698213 w 837040"/>
              <a:gd name="connsiteY3" fmla="*/ 286736 h 786418"/>
              <a:gd name="connsiteX4" fmla="*/ 824324 w 837040"/>
              <a:gd name="connsiteY4" fmla="*/ 389830 h 786418"/>
              <a:gd name="connsiteX5" fmla="*/ 417166 w 837040"/>
              <a:gd name="connsiteY5" fmla="*/ 770830 h 786418"/>
              <a:gd name="connsiteX6" fmla="*/ 241013 w 837040"/>
              <a:gd name="connsiteY6" fmla="*/ 681183 h 786418"/>
              <a:gd name="connsiteX7" fmla="*/ 10008 w 837040"/>
              <a:gd name="connsiteY7" fmla="*/ 389830 h 786418"/>
              <a:gd name="connsiteX0" fmla="*/ 10008 w 824372"/>
              <a:gd name="connsiteY0" fmla="*/ 389830 h 776910"/>
              <a:gd name="connsiteX1" fmla="*/ 79650 w 824372"/>
              <a:gd name="connsiteY1" fmla="*/ 98477 h 776910"/>
              <a:gd name="connsiteX2" fmla="*/ 417166 w 824372"/>
              <a:gd name="connsiteY2" fmla="*/ 8830 h 776910"/>
              <a:gd name="connsiteX3" fmla="*/ 698213 w 824372"/>
              <a:gd name="connsiteY3" fmla="*/ 286736 h 776910"/>
              <a:gd name="connsiteX4" fmla="*/ 824324 w 824372"/>
              <a:gd name="connsiteY4" fmla="*/ 389830 h 776910"/>
              <a:gd name="connsiteX5" fmla="*/ 725107 w 824372"/>
              <a:gd name="connsiteY5" fmla="*/ 537748 h 776910"/>
              <a:gd name="connsiteX6" fmla="*/ 417166 w 824372"/>
              <a:gd name="connsiteY6" fmla="*/ 770830 h 776910"/>
              <a:gd name="connsiteX7" fmla="*/ 241013 w 824372"/>
              <a:gd name="connsiteY7" fmla="*/ 681183 h 776910"/>
              <a:gd name="connsiteX8" fmla="*/ 10008 w 824372"/>
              <a:gd name="connsiteY8" fmla="*/ 389830 h 776910"/>
              <a:gd name="connsiteX0" fmla="*/ 10008 w 824372"/>
              <a:gd name="connsiteY0" fmla="*/ 387617 h 774697"/>
              <a:gd name="connsiteX1" fmla="*/ 79650 w 824372"/>
              <a:gd name="connsiteY1" fmla="*/ 96264 h 774697"/>
              <a:gd name="connsiteX2" fmla="*/ 417166 w 824372"/>
              <a:gd name="connsiteY2" fmla="*/ 6617 h 774697"/>
              <a:gd name="connsiteX3" fmla="*/ 698213 w 824372"/>
              <a:gd name="connsiteY3" fmla="*/ 248664 h 774697"/>
              <a:gd name="connsiteX4" fmla="*/ 824324 w 824372"/>
              <a:gd name="connsiteY4" fmla="*/ 387617 h 774697"/>
              <a:gd name="connsiteX5" fmla="*/ 725107 w 824372"/>
              <a:gd name="connsiteY5" fmla="*/ 535535 h 774697"/>
              <a:gd name="connsiteX6" fmla="*/ 417166 w 824372"/>
              <a:gd name="connsiteY6" fmla="*/ 768617 h 774697"/>
              <a:gd name="connsiteX7" fmla="*/ 241013 w 824372"/>
              <a:gd name="connsiteY7" fmla="*/ 678970 h 774697"/>
              <a:gd name="connsiteX8" fmla="*/ 10008 w 824372"/>
              <a:gd name="connsiteY8" fmla="*/ 387617 h 77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372" h="774697">
                <a:moveTo>
                  <a:pt x="10008" y="387617"/>
                </a:moveTo>
                <a:cubicBezTo>
                  <a:pt x="-16886" y="290499"/>
                  <a:pt x="11790" y="159764"/>
                  <a:pt x="79650" y="96264"/>
                </a:cubicBezTo>
                <a:cubicBezTo>
                  <a:pt x="147510" y="32764"/>
                  <a:pt x="314072" y="-18783"/>
                  <a:pt x="417166" y="6617"/>
                </a:cubicBezTo>
                <a:cubicBezTo>
                  <a:pt x="520260" y="32017"/>
                  <a:pt x="630353" y="185164"/>
                  <a:pt x="698213" y="248664"/>
                </a:cubicBezTo>
                <a:cubicBezTo>
                  <a:pt x="766073" y="312164"/>
                  <a:pt x="822830" y="351758"/>
                  <a:pt x="824324" y="387617"/>
                </a:cubicBezTo>
                <a:cubicBezTo>
                  <a:pt x="825818" y="423476"/>
                  <a:pt x="792967" y="472035"/>
                  <a:pt x="725107" y="535535"/>
                </a:cubicBezTo>
                <a:cubicBezTo>
                  <a:pt x="657247" y="599035"/>
                  <a:pt x="497848" y="744711"/>
                  <a:pt x="417166" y="768617"/>
                </a:cubicBezTo>
                <a:cubicBezTo>
                  <a:pt x="336484" y="792523"/>
                  <a:pt x="308873" y="742470"/>
                  <a:pt x="241013" y="678970"/>
                </a:cubicBezTo>
                <a:cubicBezTo>
                  <a:pt x="173153" y="615470"/>
                  <a:pt x="36902" y="484735"/>
                  <a:pt x="10008" y="387617"/>
                </a:cubicBezTo>
                <a:close/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73340" y="1183723"/>
            <a:ext cx="187656" cy="175233"/>
          </a:xfrm>
          <a:prstGeom prst="ellipse">
            <a:avLst/>
          </a:prstGeom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41973" y="1242033"/>
            <a:ext cx="60054" cy="5861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3942" y="912154"/>
            <a:ext cx="868863" cy="796388"/>
          </a:xfrm>
          <a:custGeom>
            <a:avLst/>
            <a:gdLst>
              <a:gd name="connsiteX0" fmla="*/ 0 w 814315"/>
              <a:gd name="connsiteY0" fmla="*/ 381000 h 762000"/>
              <a:gd name="connsiteX1" fmla="*/ 407158 w 814315"/>
              <a:gd name="connsiteY1" fmla="*/ 0 h 762000"/>
              <a:gd name="connsiteX2" fmla="*/ 814316 w 814315"/>
              <a:gd name="connsiteY2" fmla="*/ 381000 h 762000"/>
              <a:gd name="connsiteX3" fmla="*/ 407158 w 814315"/>
              <a:gd name="connsiteY3" fmla="*/ 762000 h 762000"/>
              <a:gd name="connsiteX4" fmla="*/ 0 w 814315"/>
              <a:gd name="connsiteY4" fmla="*/ 381000 h 762000"/>
              <a:gd name="connsiteX0" fmla="*/ 52892 w 867208"/>
              <a:gd name="connsiteY0" fmla="*/ 388494 h 769494"/>
              <a:gd name="connsiteX1" fmla="*/ 49391 w 867208"/>
              <a:gd name="connsiteY1" fmla="*/ 154646 h 769494"/>
              <a:gd name="connsiteX2" fmla="*/ 460050 w 867208"/>
              <a:gd name="connsiteY2" fmla="*/ 7494 h 769494"/>
              <a:gd name="connsiteX3" fmla="*/ 867208 w 867208"/>
              <a:gd name="connsiteY3" fmla="*/ 388494 h 769494"/>
              <a:gd name="connsiteX4" fmla="*/ 460050 w 867208"/>
              <a:gd name="connsiteY4" fmla="*/ 769494 h 769494"/>
              <a:gd name="connsiteX5" fmla="*/ 52892 w 867208"/>
              <a:gd name="connsiteY5" fmla="*/ 388494 h 769494"/>
              <a:gd name="connsiteX0" fmla="*/ 54547 w 868863"/>
              <a:gd name="connsiteY0" fmla="*/ 388494 h 796388"/>
              <a:gd name="connsiteX1" fmla="*/ 51046 w 868863"/>
              <a:gd name="connsiteY1" fmla="*/ 154646 h 796388"/>
              <a:gd name="connsiteX2" fmla="*/ 461705 w 868863"/>
              <a:gd name="connsiteY2" fmla="*/ 7494 h 796388"/>
              <a:gd name="connsiteX3" fmla="*/ 868863 w 868863"/>
              <a:gd name="connsiteY3" fmla="*/ 388494 h 796388"/>
              <a:gd name="connsiteX4" fmla="*/ 488599 w 868863"/>
              <a:gd name="connsiteY4" fmla="*/ 796388 h 796388"/>
              <a:gd name="connsiteX5" fmla="*/ 54547 w 868863"/>
              <a:gd name="connsiteY5" fmla="*/ 388494 h 7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863" h="796388">
                <a:moveTo>
                  <a:pt x="54547" y="388494"/>
                </a:moveTo>
                <a:cubicBezTo>
                  <a:pt x="-18378" y="281537"/>
                  <a:pt x="-16814" y="218146"/>
                  <a:pt x="51046" y="154646"/>
                </a:cubicBezTo>
                <a:cubicBezTo>
                  <a:pt x="118906" y="91146"/>
                  <a:pt x="325402" y="-31481"/>
                  <a:pt x="461705" y="7494"/>
                </a:cubicBezTo>
                <a:cubicBezTo>
                  <a:pt x="598008" y="46469"/>
                  <a:pt x="868863" y="178074"/>
                  <a:pt x="868863" y="388494"/>
                </a:cubicBezTo>
                <a:cubicBezTo>
                  <a:pt x="868863" y="598914"/>
                  <a:pt x="713466" y="796388"/>
                  <a:pt x="488599" y="796388"/>
                </a:cubicBezTo>
                <a:cubicBezTo>
                  <a:pt x="263732" y="796388"/>
                  <a:pt x="127472" y="495451"/>
                  <a:pt x="54547" y="388494"/>
                </a:cubicBezTo>
                <a:close/>
              </a:path>
            </a:pathLst>
          </a:cu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32777" y="1304328"/>
            <a:ext cx="60054" cy="5861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8080"/>
              </p:ext>
            </p:extLst>
          </p:nvPr>
        </p:nvGraphicFramePr>
        <p:xfrm>
          <a:off x="2286000" y="1300648"/>
          <a:ext cx="18843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" name="Equation" r:id="rId10" imgW="1117440" imgH="215640" progId="Equation.DSMT4">
                  <p:embed/>
                </p:oleObj>
              </mc:Choice>
              <mc:Fallback>
                <p:oleObj name="Equation" r:id="rId10" imgW="111744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00648"/>
                        <a:ext cx="1884363" cy="361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73388"/>
              </p:ext>
            </p:extLst>
          </p:nvPr>
        </p:nvGraphicFramePr>
        <p:xfrm>
          <a:off x="6881884" y="939935"/>
          <a:ext cx="2251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" name="Equation" r:id="rId12" imgW="1333440" imgH="469800" progId="Equation.DSMT4">
                  <p:embed/>
                </p:oleObj>
              </mc:Choice>
              <mc:Fallback>
                <p:oleObj name="Equation" r:id="rId12" imgW="133344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84" y="939935"/>
                        <a:ext cx="2251075" cy="787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16274"/>
              </p:ext>
            </p:extLst>
          </p:nvPr>
        </p:nvGraphicFramePr>
        <p:xfrm>
          <a:off x="381000" y="2901434"/>
          <a:ext cx="27828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Equation" r:id="rId14" imgW="1650960" imgH="164880" progId="Equation.DSMT4">
                  <p:embed/>
                </p:oleObj>
              </mc:Choice>
              <mc:Fallback>
                <p:oleObj name="Equation" r:id="rId14" imgW="165096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01434"/>
                        <a:ext cx="2782888" cy="277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4846773" y="1277815"/>
            <a:ext cx="60054" cy="5861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0417 -0.1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00243 -0.06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624</Words>
  <Application>Microsoft Office PowerPoint</Application>
  <PresentationFormat>On-screen Show (4:3)</PresentationFormat>
  <Paragraphs>98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Example System – Tumor Growth</vt:lpstr>
      <vt:lpstr>Example System – Tumor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2 Conclusions</vt:lpstr>
      <vt:lpstr>Homework 2</vt:lpstr>
      <vt:lpstr>Homework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Tim Burg</cp:lastModifiedBy>
  <cp:revision>118</cp:revision>
  <dcterms:created xsi:type="dcterms:W3CDTF">2006-08-16T00:00:00Z</dcterms:created>
  <dcterms:modified xsi:type="dcterms:W3CDTF">2015-01-28T15:34:03Z</dcterms:modified>
</cp:coreProperties>
</file>